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9" r:id="rId2"/>
    <p:sldId id="261" r:id="rId3"/>
    <p:sldId id="304" r:id="rId4"/>
    <p:sldId id="302" r:id="rId5"/>
    <p:sldId id="303" r:id="rId6"/>
    <p:sldId id="306" r:id="rId7"/>
    <p:sldId id="305" r:id="rId8"/>
    <p:sldId id="310" r:id="rId9"/>
    <p:sldId id="307" r:id="rId10"/>
    <p:sldId id="314" r:id="rId11"/>
    <p:sldId id="319" r:id="rId12"/>
    <p:sldId id="308" r:id="rId13"/>
    <p:sldId id="315" r:id="rId14"/>
    <p:sldId id="322" r:id="rId15"/>
    <p:sldId id="321" r:id="rId16"/>
    <p:sldId id="317" r:id="rId17"/>
    <p:sldId id="318" r:id="rId18"/>
    <p:sldId id="320" r:id="rId19"/>
    <p:sldId id="309" r:id="rId20"/>
    <p:sldId id="298" r:id="rId21"/>
    <p:sldId id="323" r:id="rId22"/>
    <p:sldId id="301" r:id="rId23"/>
    <p:sldId id="325" r:id="rId24"/>
    <p:sldId id="311" r:id="rId25"/>
    <p:sldId id="295" r:id="rId26"/>
    <p:sldId id="324" r:id="rId27"/>
    <p:sldId id="327" r:id="rId28"/>
    <p:sldId id="328" r:id="rId29"/>
    <p:sldId id="299" r:id="rId30"/>
    <p:sldId id="293" r:id="rId31"/>
    <p:sldId id="313" r:id="rId32"/>
    <p:sldId id="326" r:id="rId33"/>
    <p:sldId id="294"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id="{ABA716BF-3A5C-4ADB-94C9-CFEF84EBA240}">
          <p14:sldIdLst>
            <p14:sldId id="261"/>
            <p14:sldId id="304"/>
            <p14:sldId id="302"/>
            <p14:sldId id="303"/>
            <p14:sldId id="306"/>
            <p14:sldId id="305"/>
            <p14:sldId id="310"/>
            <p14:sldId id="307"/>
            <p14:sldId id="314"/>
            <p14:sldId id="319"/>
            <p14:sldId id="308"/>
            <p14:sldId id="315"/>
            <p14:sldId id="322"/>
            <p14:sldId id="321"/>
            <p14:sldId id="317"/>
            <p14:sldId id="318"/>
            <p14:sldId id="320"/>
            <p14:sldId id="309"/>
            <p14:sldId id="298"/>
            <p14:sldId id="323"/>
            <p14:sldId id="301"/>
            <p14:sldId id="325"/>
            <p14:sldId id="311"/>
            <p14:sldId id="295"/>
            <p14:sldId id="324"/>
            <p14:sldId id="327"/>
            <p14:sldId id="328"/>
            <p14:sldId id="299"/>
            <p14:sldId id="293"/>
            <p14:sldId id="313"/>
            <p14:sldId id="326"/>
            <p14:sldId id="29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CC00FF"/>
    <a:srgbClr val="0066FF"/>
    <a:srgbClr val="00CC00"/>
    <a:srgbClr val="00FF00"/>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p:scale>
          <a:sx n="90" d="100"/>
          <a:sy n="90" d="100"/>
        </p:scale>
        <p:origin x="-2824" y="-119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67147031149"/>
          <c:y val="0.064079976351079"/>
          <c:w val="0.673441910563067"/>
          <c:h val="0.750189137620596"/>
        </c:manualLayout>
      </c:layout>
      <c:scatterChart>
        <c:scatterStyle val="lineMarker"/>
        <c:varyColors val="0"/>
        <c:ser>
          <c:idx val="0"/>
          <c:order val="0"/>
          <c:tx>
            <c:strRef>
              <c:f>Sheet1!$B$1</c:f>
              <c:strCache>
                <c:ptCount val="1"/>
                <c:pt idx="0">
                  <c:v>Residential</c:v>
                </c:pt>
              </c:strCache>
            </c:strRef>
          </c:tx>
          <c:spPr>
            <a:ln w="38100">
              <a:solidFill>
                <a:srgbClr val="FF0000"/>
              </a:solidFill>
            </a:ln>
          </c:spPr>
          <c:marker>
            <c:symbol val="none"/>
          </c:marker>
          <c:xVal>
            <c:numRef>
              <c:f>Sheet1!$A$2:$A$34</c:f>
              <c:numCache>
                <c:formatCode>General</c:formatCode>
                <c:ptCount val="33"/>
                <c:pt idx="0">
                  <c:v>0.0</c:v>
                </c:pt>
                <c:pt idx="1">
                  <c:v>1.0</c:v>
                </c:pt>
                <c:pt idx="2">
                  <c:v>2.0</c:v>
                </c:pt>
                <c:pt idx="3">
                  <c:v>3.0</c:v>
                </c:pt>
                <c:pt idx="4">
                  <c:v>4.0</c:v>
                </c:pt>
                <c:pt idx="5">
                  <c:v>5.0</c:v>
                </c:pt>
                <c:pt idx="6">
                  <c:v>6.0</c:v>
                </c:pt>
                <c:pt idx="7">
                  <c:v>7.0</c:v>
                </c:pt>
                <c:pt idx="8">
                  <c:v>7.0</c:v>
                </c:pt>
                <c:pt idx="9">
                  <c:v>8.0</c:v>
                </c:pt>
                <c:pt idx="10">
                  <c:v>9.0</c:v>
                </c:pt>
                <c:pt idx="11">
                  <c:v>9.0</c:v>
                </c:pt>
                <c:pt idx="12">
                  <c:v>10.0</c:v>
                </c:pt>
                <c:pt idx="13">
                  <c:v>10.0</c:v>
                </c:pt>
                <c:pt idx="14">
                  <c:v>11.0</c:v>
                </c:pt>
                <c:pt idx="15">
                  <c:v>12.0</c:v>
                </c:pt>
                <c:pt idx="16">
                  <c:v>13.0</c:v>
                </c:pt>
                <c:pt idx="17">
                  <c:v>14.0</c:v>
                </c:pt>
                <c:pt idx="18">
                  <c:v>14.0</c:v>
                </c:pt>
                <c:pt idx="19">
                  <c:v>15.0</c:v>
                </c:pt>
                <c:pt idx="20">
                  <c:v>16.0</c:v>
                </c:pt>
                <c:pt idx="21">
                  <c:v>16.0</c:v>
                </c:pt>
                <c:pt idx="22">
                  <c:v>17.0</c:v>
                </c:pt>
                <c:pt idx="23">
                  <c:v>18.0</c:v>
                </c:pt>
                <c:pt idx="24">
                  <c:v>18.0</c:v>
                </c:pt>
                <c:pt idx="25">
                  <c:v>19.0</c:v>
                </c:pt>
                <c:pt idx="26">
                  <c:v>20.0</c:v>
                </c:pt>
                <c:pt idx="27">
                  <c:v>20.0</c:v>
                </c:pt>
                <c:pt idx="28">
                  <c:v>21.0</c:v>
                </c:pt>
                <c:pt idx="29">
                  <c:v>21.0</c:v>
                </c:pt>
                <c:pt idx="30">
                  <c:v>22.0</c:v>
                </c:pt>
                <c:pt idx="31">
                  <c:v>23.0</c:v>
                </c:pt>
                <c:pt idx="32">
                  <c:v>24.0</c:v>
                </c:pt>
              </c:numCache>
            </c:numRef>
          </c:xVal>
          <c:yVal>
            <c:numRef>
              <c:f>Sheet1!$B$2:$B$34</c:f>
              <c:numCache>
                <c:formatCode>General</c:formatCode>
                <c:ptCount val="33"/>
                <c:pt idx="0">
                  <c:v>0.4</c:v>
                </c:pt>
                <c:pt idx="1">
                  <c:v>0.4</c:v>
                </c:pt>
                <c:pt idx="2">
                  <c:v>0.4</c:v>
                </c:pt>
                <c:pt idx="3">
                  <c:v>0.4</c:v>
                </c:pt>
                <c:pt idx="4">
                  <c:v>0.6</c:v>
                </c:pt>
                <c:pt idx="5">
                  <c:v>0.8</c:v>
                </c:pt>
                <c:pt idx="6">
                  <c:v>1.0</c:v>
                </c:pt>
                <c:pt idx="7">
                  <c:v>1.4</c:v>
                </c:pt>
                <c:pt idx="8">
                  <c:v>1.4</c:v>
                </c:pt>
                <c:pt idx="9">
                  <c:v>1.5</c:v>
                </c:pt>
                <c:pt idx="10">
                  <c:v>1.4</c:v>
                </c:pt>
                <c:pt idx="11">
                  <c:v>1.4</c:v>
                </c:pt>
                <c:pt idx="12">
                  <c:v>1.2</c:v>
                </c:pt>
                <c:pt idx="13">
                  <c:v>1.2</c:v>
                </c:pt>
                <c:pt idx="14">
                  <c:v>0.8</c:v>
                </c:pt>
                <c:pt idx="15">
                  <c:v>0.7</c:v>
                </c:pt>
                <c:pt idx="16">
                  <c:v>0.5</c:v>
                </c:pt>
                <c:pt idx="17">
                  <c:v>0.5</c:v>
                </c:pt>
                <c:pt idx="18">
                  <c:v>0.5</c:v>
                </c:pt>
                <c:pt idx="19">
                  <c:v>0.5</c:v>
                </c:pt>
                <c:pt idx="20">
                  <c:v>0.5</c:v>
                </c:pt>
                <c:pt idx="21">
                  <c:v>0.5</c:v>
                </c:pt>
                <c:pt idx="22">
                  <c:v>0.6</c:v>
                </c:pt>
                <c:pt idx="23">
                  <c:v>0.8</c:v>
                </c:pt>
                <c:pt idx="24">
                  <c:v>0.8</c:v>
                </c:pt>
                <c:pt idx="25">
                  <c:v>1.0</c:v>
                </c:pt>
                <c:pt idx="26">
                  <c:v>1.0</c:v>
                </c:pt>
                <c:pt idx="27">
                  <c:v>1.0</c:v>
                </c:pt>
                <c:pt idx="28">
                  <c:v>0.8</c:v>
                </c:pt>
                <c:pt idx="29">
                  <c:v>0.8</c:v>
                </c:pt>
                <c:pt idx="30">
                  <c:v>0.5</c:v>
                </c:pt>
                <c:pt idx="31">
                  <c:v>0.4</c:v>
                </c:pt>
                <c:pt idx="32">
                  <c:v>0.4</c:v>
                </c:pt>
              </c:numCache>
            </c:numRef>
          </c:yVal>
          <c:smooth val="0"/>
        </c:ser>
        <c:ser>
          <c:idx val="1"/>
          <c:order val="1"/>
          <c:tx>
            <c:strRef>
              <c:f>Sheet1!$C$1</c:f>
              <c:strCache>
                <c:ptCount val="1"/>
                <c:pt idx="0">
                  <c:v>Commercial</c:v>
                </c:pt>
              </c:strCache>
            </c:strRef>
          </c:tx>
          <c:spPr>
            <a:ln>
              <a:solidFill>
                <a:srgbClr val="CC00FF"/>
              </a:solidFill>
            </a:ln>
          </c:spPr>
          <c:marker>
            <c:symbol val="none"/>
          </c:marker>
          <c:xVal>
            <c:numRef>
              <c:f>Sheet1!$A$2:$A$34</c:f>
              <c:numCache>
                <c:formatCode>General</c:formatCode>
                <c:ptCount val="33"/>
                <c:pt idx="0">
                  <c:v>0.0</c:v>
                </c:pt>
                <c:pt idx="1">
                  <c:v>1.0</c:v>
                </c:pt>
                <c:pt idx="2">
                  <c:v>2.0</c:v>
                </c:pt>
                <c:pt idx="3">
                  <c:v>3.0</c:v>
                </c:pt>
                <c:pt idx="4">
                  <c:v>4.0</c:v>
                </c:pt>
                <c:pt idx="5">
                  <c:v>5.0</c:v>
                </c:pt>
                <c:pt idx="6">
                  <c:v>6.0</c:v>
                </c:pt>
                <c:pt idx="7">
                  <c:v>7.0</c:v>
                </c:pt>
                <c:pt idx="8">
                  <c:v>7.0</c:v>
                </c:pt>
                <c:pt idx="9">
                  <c:v>8.0</c:v>
                </c:pt>
                <c:pt idx="10">
                  <c:v>9.0</c:v>
                </c:pt>
                <c:pt idx="11">
                  <c:v>9.0</c:v>
                </c:pt>
                <c:pt idx="12">
                  <c:v>10.0</c:v>
                </c:pt>
                <c:pt idx="13">
                  <c:v>10.0</c:v>
                </c:pt>
                <c:pt idx="14">
                  <c:v>11.0</c:v>
                </c:pt>
                <c:pt idx="15">
                  <c:v>12.0</c:v>
                </c:pt>
                <c:pt idx="16">
                  <c:v>13.0</c:v>
                </c:pt>
                <c:pt idx="17">
                  <c:v>14.0</c:v>
                </c:pt>
                <c:pt idx="18">
                  <c:v>14.0</c:v>
                </c:pt>
                <c:pt idx="19">
                  <c:v>15.0</c:v>
                </c:pt>
                <c:pt idx="20">
                  <c:v>16.0</c:v>
                </c:pt>
                <c:pt idx="21">
                  <c:v>16.0</c:v>
                </c:pt>
                <c:pt idx="22">
                  <c:v>17.0</c:v>
                </c:pt>
                <c:pt idx="23">
                  <c:v>18.0</c:v>
                </c:pt>
                <c:pt idx="24">
                  <c:v>18.0</c:v>
                </c:pt>
                <c:pt idx="25">
                  <c:v>19.0</c:v>
                </c:pt>
                <c:pt idx="26">
                  <c:v>20.0</c:v>
                </c:pt>
                <c:pt idx="27">
                  <c:v>20.0</c:v>
                </c:pt>
                <c:pt idx="28">
                  <c:v>21.0</c:v>
                </c:pt>
                <c:pt idx="29">
                  <c:v>21.0</c:v>
                </c:pt>
                <c:pt idx="30">
                  <c:v>22.0</c:v>
                </c:pt>
                <c:pt idx="31">
                  <c:v>23.0</c:v>
                </c:pt>
                <c:pt idx="32">
                  <c:v>24.0</c:v>
                </c:pt>
              </c:numCache>
            </c:numRef>
          </c:xVal>
          <c:yVal>
            <c:numRef>
              <c:f>Sheet1!$C$2:$C$34</c:f>
              <c:numCache>
                <c:formatCode>General</c:formatCode>
                <c:ptCount val="33"/>
                <c:pt idx="0">
                  <c:v>0.0</c:v>
                </c:pt>
                <c:pt idx="1">
                  <c:v>0.0</c:v>
                </c:pt>
                <c:pt idx="2">
                  <c:v>0.0</c:v>
                </c:pt>
                <c:pt idx="3">
                  <c:v>0.0</c:v>
                </c:pt>
                <c:pt idx="4">
                  <c:v>0.0</c:v>
                </c:pt>
                <c:pt idx="5">
                  <c:v>0.0</c:v>
                </c:pt>
                <c:pt idx="6">
                  <c:v>0.0</c:v>
                </c:pt>
                <c:pt idx="7">
                  <c:v>0.0</c:v>
                </c:pt>
                <c:pt idx="8">
                  <c:v>0.0</c:v>
                </c:pt>
                <c:pt idx="9">
                  <c:v>0.0</c:v>
                </c:pt>
                <c:pt idx="10">
                  <c:v>0.0</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0.0</c:v>
                </c:pt>
                <c:pt idx="25">
                  <c:v>0.0</c:v>
                </c:pt>
                <c:pt idx="26">
                  <c:v>0.0</c:v>
                </c:pt>
                <c:pt idx="27">
                  <c:v>0.0</c:v>
                </c:pt>
                <c:pt idx="28">
                  <c:v>0.0</c:v>
                </c:pt>
                <c:pt idx="29">
                  <c:v>0.0</c:v>
                </c:pt>
                <c:pt idx="30">
                  <c:v>0.0</c:v>
                </c:pt>
                <c:pt idx="31">
                  <c:v>0.0</c:v>
                </c:pt>
                <c:pt idx="32">
                  <c:v>0.0</c:v>
                </c:pt>
              </c:numCache>
            </c:numRef>
          </c:yVal>
          <c:smooth val="0"/>
        </c:ser>
        <c:ser>
          <c:idx val="2"/>
          <c:order val="2"/>
          <c:tx>
            <c:strRef>
              <c:f>Sheet1!$D$1</c:f>
              <c:strCache>
                <c:ptCount val="1"/>
                <c:pt idx="0">
                  <c:v>Hospital</c:v>
                </c:pt>
              </c:strCache>
            </c:strRef>
          </c:tx>
          <c:spPr>
            <a:ln>
              <a:solidFill>
                <a:srgbClr val="0066FF"/>
              </a:solidFill>
            </a:ln>
          </c:spPr>
          <c:marker>
            <c:symbol val="none"/>
          </c:marker>
          <c:xVal>
            <c:numRef>
              <c:f>Sheet1!$A$2:$A$34</c:f>
              <c:numCache>
                <c:formatCode>General</c:formatCode>
                <c:ptCount val="33"/>
                <c:pt idx="0">
                  <c:v>0.0</c:v>
                </c:pt>
                <c:pt idx="1">
                  <c:v>1.0</c:v>
                </c:pt>
                <c:pt idx="2">
                  <c:v>2.0</c:v>
                </c:pt>
                <c:pt idx="3">
                  <c:v>3.0</c:v>
                </c:pt>
                <c:pt idx="4">
                  <c:v>4.0</c:v>
                </c:pt>
                <c:pt idx="5">
                  <c:v>5.0</c:v>
                </c:pt>
                <c:pt idx="6">
                  <c:v>6.0</c:v>
                </c:pt>
                <c:pt idx="7">
                  <c:v>7.0</c:v>
                </c:pt>
                <c:pt idx="8">
                  <c:v>7.0</c:v>
                </c:pt>
                <c:pt idx="9">
                  <c:v>8.0</c:v>
                </c:pt>
                <c:pt idx="10">
                  <c:v>9.0</c:v>
                </c:pt>
                <c:pt idx="11">
                  <c:v>9.0</c:v>
                </c:pt>
                <c:pt idx="12">
                  <c:v>10.0</c:v>
                </c:pt>
                <c:pt idx="13">
                  <c:v>10.0</c:v>
                </c:pt>
                <c:pt idx="14">
                  <c:v>11.0</c:v>
                </c:pt>
                <c:pt idx="15">
                  <c:v>12.0</c:v>
                </c:pt>
                <c:pt idx="16">
                  <c:v>13.0</c:v>
                </c:pt>
                <c:pt idx="17">
                  <c:v>14.0</c:v>
                </c:pt>
                <c:pt idx="18">
                  <c:v>14.0</c:v>
                </c:pt>
                <c:pt idx="19">
                  <c:v>15.0</c:v>
                </c:pt>
                <c:pt idx="20">
                  <c:v>16.0</c:v>
                </c:pt>
                <c:pt idx="21">
                  <c:v>16.0</c:v>
                </c:pt>
                <c:pt idx="22">
                  <c:v>17.0</c:v>
                </c:pt>
                <c:pt idx="23">
                  <c:v>18.0</c:v>
                </c:pt>
                <c:pt idx="24">
                  <c:v>18.0</c:v>
                </c:pt>
                <c:pt idx="25">
                  <c:v>19.0</c:v>
                </c:pt>
                <c:pt idx="26">
                  <c:v>20.0</c:v>
                </c:pt>
                <c:pt idx="27">
                  <c:v>20.0</c:v>
                </c:pt>
                <c:pt idx="28">
                  <c:v>21.0</c:v>
                </c:pt>
                <c:pt idx="29">
                  <c:v>21.0</c:v>
                </c:pt>
                <c:pt idx="30">
                  <c:v>22.0</c:v>
                </c:pt>
                <c:pt idx="31">
                  <c:v>23.0</c:v>
                </c:pt>
                <c:pt idx="32">
                  <c:v>24.0</c:v>
                </c:pt>
              </c:numCache>
            </c:numRef>
          </c:xVal>
          <c:yVal>
            <c:numRef>
              <c:f>Sheet1!$D$2:$D$34</c:f>
              <c:numCache>
                <c:formatCode>General</c:formatCode>
                <c:ptCount val="33"/>
                <c:pt idx="0">
                  <c:v>0.5</c:v>
                </c:pt>
                <c:pt idx="1">
                  <c:v>0.5</c:v>
                </c:pt>
                <c:pt idx="2">
                  <c:v>0.5</c:v>
                </c:pt>
                <c:pt idx="3">
                  <c:v>0.5</c:v>
                </c:pt>
                <c:pt idx="4">
                  <c:v>0.5</c:v>
                </c:pt>
                <c:pt idx="5">
                  <c:v>0.5</c:v>
                </c:pt>
                <c:pt idx="6">
                  <c:v>0.5</c:v>
                </c:pt>
                <c:pt idx="7">
                  <c:v>0.5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0.5</c:v>
                </c:pt>
                <c:pt idx="25">
                  <c:v>0.5</c:v>
                </c:pt>
                <c:pt idx="26">
                  <c:v>0.5</c:v>
                </c:pt>
                <c:pt idx="27">
                  <c:v>0.5</c:v>
                </c:pt>
                <c:pt idx="28">
                  <c:v>0.5</c:v>
                </c:pt>
                <c:pt idx="29">
                  <c:v>0.5</c:v>
                </c:pt>
                <c:pt idx="30">
                  <c:v>0.5</c:v>
                </c:pt>
                <c:pt idx="31">
                  <c:v>0.5</c:v>
                </c:pt>
                <c:pt idx="32">
                  <c:v>0.5</c:v>
                </c:pt>
              </c:numCache>
            </c:numRef>
          </c:yVal>
          <c:smooth val="0"/>
        </c:ser>
        <c:ser>
          <c:idx val="3"/>
          <c:order val="3"/>
          <c:tx>
            <c:strRef>
              <c:f>Sheet1!$E$1</c:f>
              <c:strCache>
                <c:ptCount val="1"/>
                <c:pt idx="0">
                  <c:v>School</c:v>
                </c:pt>
              </c:strCache>
            </c:strRef>
          </c:tx>
          <c:spPr>
            <a:ln>
              <a:solidFill>
                <a:srgbClr val="00CC00"/>
              </a:solidFill>
            </a:ln>
          </c:spPr>
          <c:marker>
            <c:symbol val="none"/>
          </c:marker>
          <c:xVal>
            <c:numRef>
              <c:f>Sheet1!$A$2:$A$34</c:f>
              <c:numCache>
                <c:formatCode>General</c:formatCode>
                <c:ptCount val="33"/>
                <c:pt idx="0">
                  <c:v>0.0</c:v>
                </c:pt>
                <c:pt idx="1">
                  <c:v>1.0</c:v>
                </c:pt>
                <c:pt idx="2">
                  <c:v>2.0</c:v>
                </c:pt>
                <c:pt idx="3">
                  <c:v>3.0</c:v>
                </c:pt>
                <c:pt idx="4">
                  <c:v>4.0</c:v>
                </c:pt>
                <c:pt idx="5">
                  <c:v>5.0</c:v>
                </c:pt>
                <c:pt idx="6">
                  <c:v>6.0</c:v>
                </c:pt>
                <c:pt idx="7">
                  <c:v>7.0</c:v>
                </c:pt>
                <c:pt idx="8">
                  <c:v>7.0</c:v>
                </c:pt>
                <c:pt idx="9">
                  <c:v>8.0</c:v>
                </c:pt>
                <c:pt idx="10">
                  <c:v>9.0</c:v>
                </c:pt>
                <c:pt idx="11">
                  <c:v>9.0</c:v>
                </c:pt>
                <c:pt idx="12">
                  <c:v>10.0</c:v>
                </c:pt>
                <c:pt idx="13">
                  <c:v>10.0</c:v>
                </c:pt>
                <c:pt idx="14">
                  <c:v>11.0</c:v>
                </c:pt>
                <c:pt idx="15">
                  <c:v>12.0</c:v>
                </c:pt>
                <c:pt idx="16">
                  <c:v>13.0</c:v>
                </c:pt>
                <c:pt idx="17">
                  <c:v>14.0</c:v>
                </c:pt>
                <c:pt idx="18">
                  <c:v>14.0</c:v>
                </c:pt>
                <c:pt idx="19">
                  <c:v>15.0</c:v>
                </c:pt>
                <c:pt idx="20">
                  <c:v>16.0</c:v>
                </c:pt>
                <c:pt idx="21">
                  <c:v>16.0</c:v>
                </c:pt>
                <c:pt idx="22">
                  <c:v>17.0</c:v>
                </c:pt>
                <c:pt idx="23">
                  <c:v>18.0</c:v>
                </c:pt>
                <c:pt idx="24">
                  <c:v>18.0</c:v>
                </c:pt>
                <c:pt idx="25">
                  <c:v>19.0</c:v>
                </c:pt>
                <c:pt idx="26">
                  <c:v>20.0</c:v>
                </c:pt>
                <c:pt idx="27">
                  <c:v>20.0</c:v>
                </c:pt>
                <c:pt idx="28">
                  <c:v>21.0</c:v>
                </c:pt>
                <c:pt idx="29">
                  <c:v>21.0</c:v>
                </c:pt>
                <c:pt idx="30">
                  <c:v>22.0</c:v>
                </c:pt>
                <c:pt idx="31">
                  <c:v>23.0</c:v>
                </c:pt>
                <c:pt idx="32">
                  <c:v>24.0</c:v>
                </c:pt>
              </c:numCache>
            </c:numRef>
          </c:xVal>
          <c:yVal>
            <c:numRef>
              <c:f>Sheet1!$E$2:$E$34</c:f>
              <c:numCache>
                <c:formatCode>General</c:formatCode>
                <c:ptCount val="33"/>
                <c:pt idx="0">
                  <c:v>0.0</c:v>
                </c:pt>
                <c:pt idx="1">
                  <c:v>0.0</c:v>
                </c:pt>
                <c:pt idx="2">
                  <c:v>0.0</c:v>
                </c:pt>
                <c:pt idx="3">
                  <c:v>0.0</c:v>
                </c:pt>
                <c:pt idx="4">
                  <c:v>0.0</c:v>
                </c:pt>
                <c:pt idx="5">
                  <c:v>0.0</c:v>
                </c:pt>
                <c:pt idx="6">
                  <c:v>0.0</c:v>
                </c:pt>
                <c:pt idx="7">
                  <c:v>0.0</c:v>
                </c:pt>
                <c:pt idx="8">
                  <c:v>3.0</c:v>
                </c:pt>
                <c:pt idx="9">
                  <c:v>3.0</c:v>
                </c:pt>
                <c:pt idx="10">
                  <c:v>3.0</c:v>
                </c:pt>
                <c:pt idx="11">
                  <c:v>3.0</c:v>
                </c:pt>
                <c:pt idx="12">
                  <c:v>3.0</c:v>
                </c:pt>
                <c:pt idx="13">
                  <c:v>3.0</c:v>
                </c:pt>
                <c:pt idx="14">
                  <c:v>3.0</c:v>
                </c:pt>
                <c:pt idx="15">
                  <c:v>3.0</c:v>
                </c:pt>
                <c:pt idx="16">
                  <c:v>3.0</c:v>
                </c:pt>
                <c:pt idx="17">
                  <c:v>3.0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numCache>
            </c:numRef>
          </c:yVal>
          <c:smooth val="0"/>
        </c:ser>
        <c:dLbls>
          <c:showLegendKey val="0"/>
          <c:showVal val="0"/>
          <c:showCatName val="0"/>
          <c:showSerName val="0"/>
          <c:showPercent val="0"/>
          <c:showBubbleSize val="0"/>
        </c:dLbls>
        <c:axId val="-2100037960"/>
        <c:axId val="-2099728600"/>
      </c:scatterChart>
      <c:valAx>
        <c:axId val="-2100037960"/>
        <c:scaling>
          <c:orientation val="minMax"/>
          <c:max val="24.0"/>
          <c:min val="0.0"/>
        </c:scaling>
        <c:delete val="0"/>
        <c:axPos val="b"/>
        <c:majorGridlines/>
        <c:title>
          <c:tx>
            <c:rich>
              <a:bodyPr/>
              <a:lstStyle/>
              <a:p>
                <a:pPr>
                  <a:defRPr/>
                </a:pPr>
                <a:r>
                  <a:rPr lang="en-US" dirty="0" smtClean="0"/>
                  <a:t>Hours</a:t>
                </a:r>
                <a:endParaRPr lang="en-US" dirty="0"/>
              </a:p>
            </c:rich>
          </c:tx>
          <c:layout/>
          <c:overlay val="0"/>
        </c:title>
        <c:numFmt formatCode="General" sourceLinked="1"/>
        <c:majorTickMark val="out"/>
        <c:minorTickMark val="none"/>
        <c:tickLblPos val="nextTo"/>
        <c:crossAx val="-2099728600"/>
        <c:crosses val="autoZero"/>
        <c:crossBetween val="midCat"/>
        <c:majorUnit val="6.0"/>
        <c:minorUnit val="3.0"/>
      </c:valAx>
      <c:valAx>
        <c:axId val="-2099728600"/>
        <c:scaling>
          <c:orientation val="minMax"/>
        </c:scaling>
        <c:delete val="0"/>
        <c:axPos val="l"/>
        <c:majorGridlines/>
        <c:title>
          <c:tx>
            <c:rich>
              <a:bodyPr rot="-5400000" vert="horz"/>
              <a:lstStyle/>
              <a:p>
                <a:pPr>
                  <a:defRPr/>
                </a:pPr>
                <a:r>
                  <a:rPr lang="en-US" dirty="0" smtClean="0"/>
                  <a:t>Multiplier</a:t>
                </a:r>
                <a:endParaRPr lang="en-US" dirty="0"/>
              </a:p>
            </c:rich>
          </c:tx>
          <c:layout/>
          <c:overlay val="0"/>
        </c:title>
        <c:numFmt formatCode="General" sourceLinked="1"/>
        <c:majorTickMark val="out"/>
        <c:minorTickMark val="none"/>
        <c:tickLblPos val="nextTo"/>
        <c:crossAx val="-2100037960"/>
        <c:crosses val="autoZero"/>
        <c:crossBetween val="midCat"/>
      </c:valAx>
    </c:plotArea>
    <c:legend>
      <c:legendPos val="r"/>
      <c:layout/>
      <c:overlay val="0"/>
    </c:legend>
    <c:plotVisOnly val="1"/>
    <c:dispBlanksAs val="gap"/>
    <c:showDLblsOverMax val="0"/>
  </c:chart>
  <c:spPr>
    <a:solidFill>
      <a:schemeClr val="bg1"/>
    </a:solidFill>
    <a:ln>
      <a:solidFill>
        <a:srgbClr val="00330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963749814292"/>
          <c:y val="0.0472478122048335"/>
          <c:w val="0.80175939682068"/>
          <c:h val="0.784865496948204"/>
        </c:manualLayout>
      </c:layout>
      <c:scatterChart>
        <c:scatterStyle val="lineMarker"/>
        <c:varyColors val="0"/>
        <c:ser>
          <c:idx val="0"/>
          <c:order val="0"/>
          <c:tx>
            <c:strRef>
              <c:f>Sheet1!$B$1</c:f>
              <c:strCache>
                <c:ptCount val="1"/>
                <c:pt idx="0">
                  <c:v>Field Data</c:v>
                </c:pt>
              </c:strCache>
            </c:strRef>
          </c:tx>
          <c:marker>
            <c:symbol val="none"/>
          </c:marker>
          <c:xVal>
            <c:numRef>
              <c:f>Sheet1!$A$2:$A$26</c:f>
              <c:numCache>
                <c:formatCode>General</c:formatCode>
                <c:ptCount val="2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numCache>
            </c:numRef>
          </c:xVal>
          <c:yVal>
            <c:numRef>
              <c:f>Sheet1!$B$2:$B$26</c:f>
              <c:numCache>
                <c:formatCode>General</c:formatCode>
                <c:ptCount val="25"/>
                <c:pt idx="0">
                  <c:v>72.5</c:v>
                </c:pt>
                <c:pt idx="1">
                  <c:v>72.0</c:v>
                </c:pt>
                <c:pt idx="2">
                  <c:v>72.0</c:v>
                </c:pt>
                <c:pt idx="3">
                  <c:v>71.5</c:v>
                </c:pt>
                <c:pt idx="4">
                  <c:v>70.5</c:v>
                </c:pt>
                <c:pt idx="5">
                  <c:v>69.5</c:v>
                </c:pt>
                <c:pt idx="6">
                  <c:v>67.0</c:v>
                </c:pt>
                <c:pt idx="7">
                  <c:v>65.5</c:v>
                </c:pt>
                <c:pt idx="8">
                  <c:v>64.0</c:v>
                </c:pt>
                <c:pt idx="9">
                  <c:v>70.5</c:v>
                </c:pt>
                <c:pt idx="10">
                  <c:v>72.5</c:v>
                </c:pt>
                <c:pt idx="11">
                  <c:v>71.5</c:v>
                </c:pt>
                <c:pt idx="12">
                  <c:v>70.5</c:v>
                </c:pt>
                <c:pt idx="13">
                  <c:v>70.0</c:v>
                </c:pt>
                <c:pt idx="14">
                  <c:v>69.0</c:v>
                </c:pt>
                <c:pt idx="15">
                  <c:v>68.0</c:v>
                </c:pt>
                <c:pt idx="16">
                  <c:v>67.0</c:v>
                </c:pt>
                <c:pt idx="17">
                  <c:v>66.5</c:v>
                </c:pt>
                <c:pt idx="18">
                  <c:v>65.5</c:v>
                </c:pt>
                <c:pt idx="19">
                  <c:v>65.0</c:v>
                </c:pt>
                <c:pt idx="20">
                  <c:v>65.0</c:v>
                </c:pt>
                <c:pt idx="21">
                  <c:v>67.5</c:v>
                </c:pt>
                <c:pt idx="22">
                  <c:v>70.5</c:v>
                </c:pt>
                <c:pt idx="23">
                  <c:v>71.5</c:v>
                </c:pt>
                <c:pt idx="24">
                  <c:v>72.0</c:v>
                </c:pt>
              </c:numCache>
            </c:numRef>
          </c:yVal>
          <c:smooth val="0"/>
        </c:ser>
        <c:ser>
          <c:idx val="1"/>
          <c:order val="1"/>
          <c:tx>
            <c:strRef>
              <c:f>Sheet1!$C$1</c:f>
              <c:strCache>
                <c:ptCount val="1"/>
                <c:pt idx="0">
                  <c:v>Model Data</c:v>
                </c:pt>
              </c:strCache>
            </c:strRef>
          </c:tx>
          <c:marker>
            <c:symbol val="none"/>
          </c:marker>
          <c:xVal>
            <c:numRef>
              <c:f>Sheet1!$A$2:$A$26</c:f>
              <c:numCache>
                <c:formatCode>General</c:formatCode>
                <c:ptCount val="2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numCache>
            </c:numRef>
          </c:xVal>
          <c:yVal>
            <c:numRef>
              <c:f>Sheet1!$C$2:$C$26</c:f>
              <c:numCache>
                <c:formatCode>General</c:formatCode>
                <c:ptCount val="25"/>
                <c:pt idx="0">
                  <c:v>73.0</c:v>
                </c:pt>
                <c:pt idx="1">
                  <c:v>72.0</c:v>
                </c:pt>
                <c:pt idx="2">
                  <c:v>71.5</c:v>
                </c:pt>
                <c:pt idx="3">
                  <c:v>71.0</c:v>
                </c:pt>
                <c:pt idx="4">
                  <c:v>70.0</c:v>
                </c:pt>
                <c:pt idx="5">
                  <c:v>69.0</c:v>
                </c:pt>
                <c:pt idx="6">
                  <c:v>67.0</c:v>
                </c:pt>
                <c:pt idx="7">
                  <c:v>65.0</c:v>
                </c:pt>
                <c:pt idx="8">
                  <c:v>64.5</c:v>
                </c:pt>
                <c:pt idx="9">
                  <c:v>70.0</c:v>
                </c:pt>
                <c:pt idx="10">
                  <c:v>73.0</c:v>
                </c:pt>
                <c:pt idx="11">
                  <c:v>72.0</c:v>
                </c:pt>
                <c:pt idx="12">
                  <c:v>71.0</c:v>
                </c:pt>
                <c:pt idx="13">
                  <c:v>70.0</c:v>
                </c:pt>
                <c:pt idx="14">
                  <c:v>69.5</c:v>
                </c:pt>
                <c:pt idx="15">
                  <c:v>68.5</c:v>
                </c:pt>
                <c:pt idx="16">
                  <c:v>68.0</c:v>
                </c:pt>
                <c:pt idx="17">
                  <c:v>67.0</c:v>
                </c:pt>
                <c:pt idx="18">
                  <c:v>66.0</c:v>
                </c:pt>
                <c:pt idx="19">
                  <c:v>65.0</c:v>
                </c:pt>
                <c:pt idx="20">
                  <c:v>64.5</c:v>
                </c:pt>
                <c:pt idx="21">
                  <c:v>67.0</c:v>
                </c:pt>
                <c:pt idx="22">
                  <c:v>70.0</c:v>
                </c:pt>
                <c:pt idx="23">
                  <c:v>72.0</c:v>
                </c:pt>
                <c:pt idx="24">
                  <c:v>71.5</c:v>
                </c:pt>
              </c:numCache>
            </c:numRef>
          </c:yVal>
          <c:smooth val="0"/>
        </c:ser>
        <c:dLbls>
          <c:showLegendKey val="0"/>
          <c:showVal val="0"/>
          <c:showCatName val="0"/>
          <c:showSerName val="0"/>
          <c:showPercent val="0"/>
          <c:showBubbleSize val="0"/>
        </c:dLbls>
        <c:axId val="-2103854728"/>
        <c:axId val="-2103604280"/>
      </c:scatterChart>
      <c:valAx>
        <c:axId val="-2103854728"/>
        <c:scaling>
          <c:orientation val="minMax"/>
          <c:max val="24.0"/>
        </c:scaling>
        <c:delete val="0"/>
        <c:axPos val="b"/>
        <c:title>
          <c:tx>
            <c:rich>
              <a:bodyPr/>
              <a:lstStyle/>
              <a:p>
                <a:pPr>
                  <a:defRPr/>
                </a:pPr>
                <a:r>
                  <a:rPr lang="en-US" dirty="0" smtClean="0"/>
                  <a:t>Time (</a:t>
                </a:r>
                <a:r>
                  <a:rPr lang="en-US" dirty="0" err="1" smtClean="0"/>
                  <a:t>hr</a:t>
                </a:r>
                <a:r>
                  <a:rPr lang="en-US" dirty="0" smtClean="0"/>
                  <a:t>)</a:t>
                </a:r>
                <a:endParaRPr lang="en-US" dirty="0"/>
              </a:p>
            </c:rich>
          </c:tx>
          <c:layout/>
          <c:overlay val="0"/>
        </c:title>
        <c:numFmt formatCode="General" sourceLinked="1"/>
        <c:majorTickMark val="out"/>
        <c:minorTickMark val="none"/>
        <c:tickLblPos val="nextTo"/>
        <c:crossAx val="-2103604280"/>
        <c:crosses val="autoZero"/>
        <c:crossBetween val="midCat"/>
        <c:majorUnit val="3.0"/>
      </c:valAx>
      <c:valAx>
        <c:axId val="-2103604280"/>
        <c:scaling>
          <c:orientation val="minMax"/>
          <c:max val="80.0"/>
          <c:min val="60.0"/>
        </c:scaling>
        <c:delete val="0"/>
        <c:axPos val="l"/>
        <c:majorGridlines/>
        <c:title>
          <c:tx>
            <c:rich>
              <a:bodyPr rot="-5400000" vert="horz"/>
              <a:lstStyle/>
              <a:p>
                <a:pPr>
                  <a:defRPr/>
                </a:pPr>
                <a:r>
                  <a:rPr lang="en-US" dirty="0" smtClean="0"/>
                  <a:t>Water Level (</a:t>
                </a:r>
                <a:r>
                  <a:rPr lang="en-US" dirty="0" err="1" smtClean="0"/>
                  <a:t>ft</a:t>
                </a:r>
                <a:r>
                  <a:rPr lang="en-US" dirty="0" smtClean="0"/>
                  <a:t>)</a:t>
                </a:r>
                <a:endParaRPr lang="en-US" dirty="0"/>
              </a:p>
            </c:rich>
          </c:tx>
          <c:layout/>
          <c:overlay val="0"/>
        </c:title>
        <c:numFmt formatCode="General" sourceLinked="1"/>
        <c:majorTickMark val="out"/>
        <c:minorTickMark val="none"/>
        <c:tickLblPos val="nextTo"/>
        <c:crossAx val="-2103854728"/>
        <c:crosses val="autoZero"/>
        <c:crossBetween val="midCat"/>
      </c:valAx>
    </c:plotArea>
    <c:legend>
      <c:legendPos val="r"/>
      <c:layout>
        <c:manualLayout>
          <c:xMode val="edge"/>
          <c:yMode val="edge"/>
          <c:x val="0.170070569009062"/>
          <c:y val="0.125400158190034"/>
          <c:w val="0.182130688852573"/>
          <c:h val="0.154088532132651"/>
        </c:manualLayout>
      </c:layout>
      <c:overlay val="0"/>
      <c:spPr>
        <a:solidFill>
          <a:schemeClr val="bg1"/>
        </a:solidFill>
        <a:ln>
          <a:solidFill>
            <a:schemeClr val="tx1"/>
          </a:solidFill>
        </a:ln>
      </c:spPr>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18617333028"/>
          <c:y val="0.049960875984252"/>
          <c:w val="0.796927732334429"/>
          <c:h val="0.825346456692913"/>
        </c:manualLayout>
      </c:layout>
      <c:scatterChart>
        <c:scatterStyle val="lineMarker"/>
        <c:varyColors val="0"/>
        <c:ser>
          <c:idx val="0"/>
          <c:order val="0"/>
          <c:tx>
            <c:strRef>
              <c:f>Sheet1!$B$1</c:f>
              <c:strCache>
                <c:ptCount val="1"/>
                <c:pt idx="0">
                  <c:v>Asnebumskit Tank</c:v>
                </c:pt>
              </c:strCache>
            </c:strRef>
          </c:tx>
          <c:spPr>
            <a:ln>
              <a:solidFill>
                <a:srgbClr val="CC00FF"/>
              </a:solidFill>
            </a:ln>
          </c:spPr>
          <c:marker>
            <c:symbol val="none"/>
          </c:marker>
          <c:xVal>
            <c:numRef>
              <c:f>Sheet1!$A$2:$A$242</c:f>
              <c:numCache>
                <c:formatCode>General</c:formatCode>
                <c:ptCount val="24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numCache>
            </c:numRef>
          </c:xVal>
          <c:yVal>
            <c:numRef>
              <c:f>Sheet1!$B$2:$B$242</c:f>
              <c:numCache>
                <c:formatCode>General</c:formatCode>
                <c:ptCount val="241"/>
                <c:pt idx="0">
                  <c:v>290.0</c:v>
                </c:pt>
                <c:pt idx="1">
                  <c:v>291.18</c:v>
                </c:pt>
                <c:pt idx="2">
                  <c:v>290.06</c:v>
                </c:pt>
                <c:pt idx="3">
                  <c:v>285.74</c:v>
                </c:pt>
                <c:pt idx="4">
                  <c:v>286.5</c:v>
                </c:pt>
                <c:pt idx="5">
                  <c:v>287.5</c:v>
                </c:pt>
                <c:pt idx="6">
                  <c:v>288.5</c:v>
                </c:pt>
                <c:pt idx="7">
                  <c:v>289.5</c:v>
                </c:pt>
                <c:pt idx="8">
                  <c:v>290.5</c:v>
                </c:pt>
                <c:pt idx="9">
                  <c:v>291.5</c:v>
                </c:pt>
                <c:pt idx="10">
                  <c:v>292.5</c:v>
                </c:pt>
                <c:pt idx="11">
                  <c:v>293.5</c:v>
                </c:pt>
                <c:pt idx="12">
                  <c:v>294.5</c:v>
                </c:pt>
                <c:pt idx="13">
                  <c:v>295.5</c:v>
                </c:pt>
                <c:pt idx="14">
                  <c:v>296.5</c:v>
                </c:pt>
                <c:pt idx="15">
                  <c:v>297.5</c:v>
                </c:pt>
                <c:pt idx="16">
                  <c:v>298.5</c:v>
                </c:pt>
                <c:pt idx="17">
                  <c:v>299.5</c:v>
                </c:pt>
                <c:pt idx="18">
                  <c:v>300.5</c:v>
                </c:pt>
                <c:pt idx="19">
                  <c:v>301.5</c:v>
                </c:pt>
                <c:pt idx="20">
                  <c:v>301.54</c:v>
                </c:pt>
                <c:pt idx="21">
                  <c:v>298.17</c:v>
                </c:pt>
                <c:pt idx="22">
                  <c:v>294.57</c:v>
                </c:pt>
                <c:pt idx="23">
                  <c:v>290.26</c:v>
                </c:pt>
                <c:pt idx="24">
                  <c:v>285.82</c:v>
                </c:pt>
                <c:pt idx="25">
                  <c:v>282.69</c:v>
                </c:pt>
                <c:pt idx="26">
                  <c:v>283.69</c:v>
                </c:pt>
                <c:pt idx="27">
                  <c:v>284.69</c:v>
                </c:pt>
                <c:pt idx="28">
                  <c:v>285.69</c:v>
                </c:pt>
                <c:pt idx="29">
                  <c:v>286.69</c:v>
                </c:pt>
                <c:pt idx="30">
                  <c:v>287.69</c:v>
                </c:pt>
                <c:pt idx="31">
                  <c:v>288.69</c:v>
                </c:pt>
                <c:pt idx="32">
                  <c:v>289.69</c:v>
                </c:pt>
                <c:pt idx="33">
                  <c:v>290.69</c:v>
                </c:pt>
                <c:pt idx="34">
                  <c:v>291.69</c:v>
                </c:pt>
                <c:pt idx="35">
                  <c:v>292.69</c:v>
                </c:pt>
                <c:pt idx="36">
                  <c:v>293.69</c:v>
                </c:pt>
                <c:pt idx="37">
                  <c:v>294.69</c:v>
                </c:pt>
                <c:pt idx="38">
                  <c:v>295.69</c:v>
                </c:pt>
                <c:pt idx="39">
                  <c:v>296.69</c:v>
                </c:pt>
                <c:pt idx="40">
                  <c:v>297.69</c:v>
                </c:pt>
                <c:pt idx="41">
                  <c:v>298.69</c:v>
                </c:pt>
                <c:pt idx="42">
                  <c:v>299.54</c:v>
                </c:pt>
                <c:pt idx="43">
                  <c:v>299.1600000000001</c:v>
                </c:pt>
                <c:pt idx="44">
                  <c:v>296.5</c:v>
                </c:pt>
                <c:pt idx="45">
                  <c:v>293.6</c:v>
                </c:pt>
                <c:pt idx="46">
                  <c:v>290.54</c:v>
                </c:pt>
                <c:pt idx="47">
                  <c:v>286.79</c:v>
                </c:pt>
                <c:pt idx="48">
                  <c:v>282.14</c:v>
                </c:pt>
                <c:pt idx="49">
                  <c:v>282.11</c:v>
                </c:pt>
                <c:pt idx="50">
                  <c:v>283.11</c:v>
                </c:pt>
                <c:pt idx="51">
                  <c:v>284.11</c:v>
                </c:pt>
                <c:pt idx="52">
                  <c:v>285.11</c:v>
                </c:pt>
                <c:pt idx="53">
                  <c:v>286.11</c:v>
                </c:pt>
                <c:pt idx="54">
                  <c:v>287.11</c:v>
                </c:pt>
                <c:pt idx="55">
                  <c:v>288.11</c:v>
                </c:pt>
                <c:pt idx="56">
                  <c:v>289.11</c:v>
                </c:pt>
                <c:pt idx="57">
                  <c:v>290.11</c:v>
                </c:pt>
                <c:pt idx="58">
                  <c:v>291.11</c:v>
                </c:pt>
                <c:pt idx="59">
                  <c:v>292.11</c:v>
                </c:pt>
                <c:pt idx="60">
                  <c:v>293.11</c:v>
                </c:pt>
                <c:pt idx="61">
                  <c:v>294.11</c:v>
                </c:pt>
                <c:pt idx="62">
                  <c:v>295.11</c:v>
                </c:pt>
                <c:pt idx="63">
                  <c:v>296.11</c:v>
                </c:pt>
                <c:pt idx="64">
                  <c:v>297.0899999999999</c:v>
                </c:pt>
                <c:pt idx="65">
                  <c:v>296.74</c:v>
                </c:pt>
                <c:pt idx="66">
                  <c:v>292.97</c:v>
                </c:pt>
                <c:pt idx="67">
                  <c:v>290.3399999999999</c:v>
                </c:pt>
                <c:pt idx="68">
                  <c:v>289.54</c:v>
                </c:pt>
                <c:pt idx="69">
                  <c:v>287.4299999999998</c:v>
                </c:pt>
                <c:pt idx="70">
                  <c:v>283.8</c:v>
                </c:pt>
                <c:pt idx="71">
                  <c:v>279.61</c:v>
                </c:pt>
                <c:pt idx="72">
                  <c:v>280.61</c:v>
                </c:pt>
                <c:pt idx="73">
                  <c:v>281.61</c:v>
                </c:pt>
                <c:pt idx="74">
                  <c:v>282.6</c:v>
                </c:pt>
                <c:pt idx="75">
                  <c:v>283.6</c:v>
                </c:pt>
                <c:pt idx="76">
                  <c:v>284.6</c:v>
                </c:pt>
                <c:pt idx="77">
                  <c:v>285.6</c:v>
                </c:pt>
                <c:pt idx="78">
                  <c:v>286.6</c:v>
                </c:pt>
                <c:pt idx="79">
                  <c:v>287.6</c:v>
                </c:pt>
                <c:pt idx="80">
                  <c:v>288.6</c:v>
                </c:pt>
                <c:pt idx="81">
                  <c:v>289.6</c:v>
                </c:pt>
                <c:pt idx="82">
                  <c:v>290.6</c:v>
                </c:pt>
                <c:pt idx="83">
                  <c:v>291.6</c:v>
                </c:pt>
                <c:pt idx="84">
                  <c:v>292.6</c:v>
                </c:pt>
                <c:pt idx="85">
                  <c:v>293.6</c:v>
                </c:pt>
                <c:pt idx="86">
                  <c:v>294.6</c:v>
                </c:pt>
                <c:pt idx="87">
                  <c:v>295.6</c:v>
                </c:pt>
                <c:pt idx="88">
                  <c:v>296.6</c:v>
                </c:pt>
                <c:pt idx="89">
                  <c:v>296.8399999999999</c:v>
                </c:pt>
                <c:pt idx="90">
                  <c:v>294.0</c:v>
                </c:pt>
                <c:pt idx="91">
                  <c:v>290.64</c:v>
                </c:pt>
                <c:pt idx="92">
                  <c:v>287.32</c:v>
                </c:pt>
                <c:pt idx="93">
                  <c:v>284.08</c:v>
                </c:pt>
                <c:pt idx="94">
                  <c:v>280.11</c:v>
                </c:pt>
                <c:pt idx="95">
                  <c:v>276.42</c:v>
                </c:pt>
                <c:pt idx="96">
                  <c:v>277.42</c:v>
                </c:pt>
                <c:pt idx="97">
                  <c:v>278.42</c:v>
                </c:pt>
                <c:pt idx="98">
                  <c:v>279.42</c:v>
                </c:pt>
                <c:pt idx="99">
                  <c:v>280.42</c:v>
                </c:pt>
                <c:pt idx="100">
                  <c:v>281.42</c:v>
                </c:pt>
                <c:pt idx="101">
                  <c:v>282.42</c:v>
                </c:pt>
                <c:pt idx="102">
                  <c:v>283.42</c:v>
                </c:pt>
                <c:pt idx="103">
                  <c:v>284.42</c:v>
                </c:pt>
                <c:pt idx="104">
                  <c:v>285.42</c:v>
                </c:pt>
                <c:pt idx="105">
                  <c:v>286.42</c:v>
                </c:pt>
                <c:pt idx="106">
                  <c:v>287.42</c:v>
                </c:pt>
                <c:pt idx="107">
                  <c:v>288.42</c:v>
                </c:pt>
                <c:pt idx="108">
                  <c:v>289.42</c:v>
                </c:pt>
                <c:pt idx="109">
                  <c:v>290.42</c:v>
                </c:pt>
                <c:pt idx="110">
                  <c:v>291.3999999999999</c:v>
                </c:pt>
                <c:pt idx="111">
                  <c:v>291.3399999999999</c:v>
                </c:pt>
                <c:pt idx="112">
                  <c:v>288.29</c:v>
                </c:pt>
                <c:pt idx="113">
                  <c:v>284.8399999999999</c:v>
                </c:pt>
                <c:pt idx="114">
                  <c:v>281.81</c:v>
                </c:pt>
                <c:pt idx="115">
                  <c:v>279.2099999999999</c:v>
                </c:pt>
                <c:pt idx="116">
                  <c:v>277.31</c:v>
                </c:pt>
                <c:pt idx="117">
                  <c:v>274.42</c:v>
                </c:pt>
                <c:pt idx="118">
                  <c:v>275.0</c:v>
                </c:pt>
                <c:pt idx="119">
                  <c:v>276.0</c:v>
                </c:pt>
                <c:pt idx="120">
                  <c:v>277.0</c:v>
                </c:pt>
                <c:pt idx="121">
                  <c:v>278.0</c:v>
                </c:pt>
                <c:pt idx="122">
                  <c:v>279.0</c:v>
                </c:pt>
                <c:pt idx="123">
                  <c:v>280.0</c:v>
                </c:pt>
                <c:pt idx="124">
                  <c:v>281.0</c:v>
                </c:pt>
                <c:pt idx="125">
                  <c:v>282.0</c:v>
                </c:pt>
                <c:pt idx="126">
                  <c:v>283.0</c:v>
                </c:pt>
                <c:pt idx="127">
                  <c:v>284.0</c:v>
                </c:pt>
                <c:pt idx="128">
                  <c:v>285.0</c:v>
                </c:pt>
                <c:pt idx="129">
                  <c:v>286.0</c:v>
                </c:pt>
                <c:pt idx="130">
                  <c:v>287.0</c:v>
                </c:pt>
                <c:pt idx="131">
                  <c:v>288.0</c:v>
                </c:pt>
                <c:pt idx="132">
                  <c:v>289.0</c:v>
                </c:pt>
                <c:pt idx="133">
                  <c:v>290.0</c:v>
                </c:pt>
                <c:pt idx="134">
                  <c:v>291.0</c:v>
                </c:pt>
                <c:pt idx="135">
                  <c:v>292.0</c:v>
                </c:pt>
                <c:pt idx="136">
                  <c:v>292.5299999999999</c:v>
                </c:pt>
                <c:pt idx="137">
                  <c:v>289.81</c:v>
                </c:pt>
                <c:pt idx="138">
                  <c:v>287.31</c:v>
                </c:pt>
                <c:pt idx="139">
                  <c:v>284.88</c:v>
                </c:pt>
                <c:pt idx="140">
                  <c:v>281.9599999999999</c:v>
                </c:pt>
                <c:pt idx="141">
                  <c:v>278.61</c:v>
                </c:pt>
                <c:pt idx="142">
                  <c:v>275.14</c:v>
                </c:pt>
                <c:pt idx="143">
                  <c:v>276.14</c:v>
                </c:pt>
                <c:pt idx="144">
                  <c:v>277.14</c:v>
                </c:pt>
                <c:pt idx="145">
                  <c:v>278.14</c:v>
                </c:pt>
                <c:pt idx="146">
                  <c:v>279.14</c:v>
                </c:pt>
                <c:pt idx="147">
                  <c:v>280.14</c:v>
                </c:pt>
                <c:pt idx="148">
                  <c:v>281.14</c:v>
                </c:pt>
                <c:pt idx="149">
                  <c:v>282.14</c:v>
                </c:pt>
                <c:pt idx="150">
                  <c:v>283.14</c:v>
                </c:pt>
                <c:pt idx="151">
                  <c:v>284.14</c:v>
                </c:pt>
                <c:pt idx="152">
                  <c:v>285.14</c:v>
                </c:pt>
                <c:pt idx="153">
                  <c:v>286.14</c:v>
                </c:pt>
                <c:pt idx="154">
                  <c:v>287.14</c:v>
                </c:pt>
                <c:pt idx="155">
                  <c:v>288.14</c:v>
                </c:pt>
                <c:pt idx="156">
                  <c:v>289.14</c:v>
                </c:pt>
                <c:pt idx="157">
                  <c:v>290.14</c:v>
                </c:pt>
                <c:pt idx="158">
                  <c:v>291.14</c:v>
                </c:pt>
                <c:pt idx="159">
                  <c:v>292.14</c:v>
                </c:pt>
                <c:pt idx="160">
                  <c:v>293.14</c:v>
                </c:pt>
                <c:pt idx="161">
                  <c:v>293.81</c:v>
                </c:pt>
                <c:pt idx="162">
                  <c:v>291.69</c:v>
                </c:pt>
                <c:pt idx="163">
                  <c:v>289.65</c:v>
                </c:pt>
                <c:pt idx="164">
                  <c:v>286.95</c:v>
                </c:pt>
                <c:pt idx="165">
                  <c:v>284.4299999999998</c:v>
                </c:pt>
                <c:pt idx="166">
                  <c:v>281.39</c:v>
                </c:pt>
                <c:pt idx="167">
                  <c:v>277.99</c:v>
                </c:pt>
                <c:pt idx="168">
                  <c:v>276.99</c:v>
                </c:pt>
                <c:pt idx="169">
                  <c:v>277.99</c:v>
                </c:pt>
                <c:pt idx="170">
                  <c:v>278.99</c:v>
                </c:pt>
                <c:pt idx="171">
                  <c:v>279.99</c:v>
                </c:pt>
                <c:pt idx="172">
                  <c:v>280.99</c:v>
                </c:pt>
                <c:pt idx="173">
                  <c:v>281.98</c:v>
                </c:pt>
                <c:pt idx="174">
                  <c:v>282.98</c:v>
                </c:pt>
                <c:pt idx="175">
                  <c:v>283.98</c:v>
                </c:pt>
                <c:pt idx="176">
                  <c:v>284.98</c:v>
                </c:pt>
                <c:pt idx="177">
                  <c:v>285.98</c:v>
                </c:pt>
                <c:pt idx="178">
                  <c:v>286.98</c:v>
                </c:pt>
                <c:pt idx="179">
                  <c:v>287.98</c:v>
                </c:pt>
                <c:pt idx="180">
                  <c:v>288.98</c:v>
                </c:pt>
                <c:pt idx="181">
                  <c:v>289.98</c:v>
                </c:pt>
                <c:pt idx="182">
                  <c:v>290.98</c:v>
                </c:pt>
                <c:pt idx="183">
                  <c:v>291.98</c:v>
                </c:pt>
                <c:pt idx="184">
                  <c:v>292.95</c:v>
                </c:pt>
                <c:pt idx="185">
                  <c:v>292.04</c:v>
                </c:pt>
                <c:pt idx="186">
                  <c:v>288.2799999999999</c:v>
                </c:pt>
                <c:pt idx="187">
                  <c:v>285.76</c:v>
                </c:pt>
                <c:pt idx="188">
                  <c:v>284.5299999999999</c:v>
                </c:pt>
                <c:pt idx="189">
                  <c:v>282.22</c:v>
                </c:pt>
                <c:pt idx="190">
                  <c:v>279.55</c:v>
                </c:pt>
                <c:pt idx="191">
                  <c:v>275.76</c:v>
                </c:pt>
                <c:pt idx="192">
                  <c:v>276.76</c:v>
                </c:pt>
                <c:pt idx="193">
                  <c:v>277.76</c:v>
                </c:pt>
                <c:pt idx="194">
                  <c:v>278.76</c:v>
                </c:pt>
                <c:pt idx="195">
                  <c:v>279.76</c:v>
                </c:pt>
                <c:pt idx="196">
                  <c:v>280.76</c:v>
                </c:pt>
                <c:pt idx="197">
                  <c:v>281.76</c:v>
                </c:pt>
                <c:pt idx="198">
                  <c:v>282.76</c:v>
                </c:pt>
                <c:pt idx="199">
                  <c:v>283.76</c:v>
                </c:pt>
                <c:pt idx="200">
                  <c:v>284.76</c:v>
                </c:pt>
                <c:pt idx="201">
                  <c:v>285.76</c:v>
                </c:pt>
                <c:pt idx="202">
                  <c:v>286.76</c:v>
                </c:pt>
                <c:pt idx="203">
                  <c:v>287.76</c:v>
                </c:pt>
                <c:pt idx="204">
                  <c:v>288.76</c:v>
                </c:pt>
                <c:pt idx="205">
                  <c:v>289.76</c:v>
                </c:pt>
                <c:pt idx="206">
                  <c:v>290.76</c:v>
                </c:pt>
                <c:pt idx="207">
                  <c:v>291.76</c:v>
                </c:pt>
                <c:pt idx="208">
                  <c:v>292.76</c:v>
                </c:pt>
                <c:pt idx="209">
                  <c:v>292.83</c:v>
                </c:pt>
                <c:pt idx="210">
                  <c:v>290.64</c:v>
                </c:pt>
                <c:pt idx="211">
                  <c:v>287.4299999999998</c:v>
                </c:pt>
                <c:pt idx="212">
                  <c:v>283.92</c:v>
                </c:pt>
                <c:pt idx="213">
                  <c:v>280.91</c:v>
                </c:pt>
                <c:pt idx="214">
                  <c:v>277.1</c:v>
                </c:pt>
                <c:pt idx="215">
                  <c:v>273.08</c:v>
                </c:pt>
                <c:pt idx="216">
                  <c:v>274.08</c:v>
                </c:pt>
                <c:pt idx="217">
                  <c:v>275.08</c:v>
                </c:pt>
                <c:pt idx="218">
                  <c:v>276.08</c:v>
                </c:pt>
                <c:pt idx="219">
                  <c:v>277.08</c:v>
                </c:pt>
                <c:pt idx="220">
                  <c:v>278.08</c:v>
                </c:pt>
                <c:pt idx="221">
                  <c:v>279.08</c:v>
                </c:pt>
                <c:pt idx="222">
                  <c:v>280.08</c:v>
                </c:pt>
                <c:pt idx="223">
                  <c:v>281.08</c:v>
                </c:pt>
                <c:pt idx="224">
                  <c:v>282.08</c:v>
                </c:pt>
                <c:pt idx="225">
                  <c:v>283.08</c:v>
                </c:pt>
                <c:pt idx="226">
                  <c:v>284.08</c:v>
                </c:pt>
                <c:pt idx="227">
                  <c:v>285.08</c:v>
                </c:pt>
                <c:pt idx="228">
                  <c:v>286.08</c:v>
                </c:pt>
                <c:pt idx="229">
                  <c:v>287.08</c:v>
                </c:pt>
                <c:pt idx="230">
                  <c:v>288.07</c:v>
                </c:pt>
                <c:pt idx="231">
                  <c:v>288.3399999999999</c:v>
                </c:pt>
                <c:pt idx="232">
                  <c:v>285.41</c:v>
                </c:pt>
                <c:pt idx="233">
                  <c:v>282.07</c:v>
                </c:pt>
                <c:pt idx="234">
                  <c:v>279.11</c:v>
                </c:pt>
                <c:pt idx="235">
                  <c:v>276.4299999999998</c:v>
                </c:pt>
                <c:pt idx="236">
                  <c:v>274.3399999999999</c:v>
                </c:pt>
                <c:pt idx="237">
                  <c:v>271.82</c:v>
                </c:pt>
                <c:pt idx="238">
                  <c:v>271.89</c:v>
                </c:pt>
                <c:pt idx="239">
                  <c:v>272.89</c:v>
                </c:pt>
                <c:pt idx="240">
                  <c:v>273.89</c:v>
                </c:pt>
              </c:numCache>
            </c:numRef>
          </c:yVal>
          <c:smooth val="0"/>
        </c:ser>
        <c:ser>
          <c:idx val="1"/>
          <c:order val="1"/>
          <c:tx>
            <c:strRef>
              <c:f>Sheet1!$C$1</c:f>
              <c:strCache>
                <c:ptCount val="1"/>
                <c:pt idx="0">
                  <c:v>Maple Street Tank</c:v>
                </c:pt>
              </c:strCache>
            </c:strRef>
          </c:tx>
          <c:spPr>
            <a:ln>
              <a:solidFill>
                <a:srgbClr val="0066FF"/>
              </a:solidFill>
            </a:ln>
          </c:spPr>
          <c:marker>
            <c:symbol val="none"/>
          </c:marker>
          <c:xVal>
            <c:numRef>
              <c:f>Sheet1!$A$2:$A$242</c:f>
              <c:numCache>
                <c:formatCode>General</c:formatCode>
                <c:ptCount val="24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numCache>
            </c:numRef>
          </c:xVal>
          <c:yVal>
            <c:numRef>
              <c:f>Sheet1!$C$2:$C$242</c:f>
              <c:numCache>
                <c:formatCode>General</c:formatCode>
                <c:ptCount val="241"/>
                <c:pt idx="0">
                  <c:v>770.0</c:v>
                </c:pt>
                <c:pt idx="1">
                  <c:v>766.29</c:v>
                </c:pt>
                <c:pt idx="2">
                  <c:v>762.87</c:v>
                </c:pt>
                <c:pt idx="3">
                  <c:v>760.1</c:v>
                </c:pt>
                <c:pt idx="4">
                  <c:v>761.1</c:v>
                </c:pt>
                <c:pt idx="5">
                  <c:v>762.1</c:v>
                </c:pt>
                <c:pt idx="6">
                  <c:v>763.1</c:v>
                </c:pt>
                <c:pt idx="7">
                  <c:v>764.1</c:v>
                </c:pt>
                <c:pt idx="8">
                  <c:v>765.1</c:v>
                </c:pt>
                <c:pt idx="9">
                  <c:v>766.1</c:v>
                </c:pt>
                <c:pt idx="10">
                  <c:v>767.1</c:v>
                </c:pt>
                <c:pt idx="11">
                  <c:v>768.1</c:v>
                </c:pt>
                <c:pt idx="12">
                  <c:v>769.1</c:v>
                </c:pt>
                <c:pt idx="13">
                  <c:v>770.1</c:v>
                </c:pt>
                <c:pt idx="14">
                  <c:v>771.1</c:v>
                </c:pt>
                <c:pt idx="15">
                  <c:v>772.1</c:v>
                </c:pt>
                <c:pt idx="16">
                  <c:v>773.09</c:v>
                </c:pt>
                <c:pt idx="17">
                  <c:v>774.09</c:v>
                </c:pt>
                <c:pt idx="18">
                  <c:v>775.09</c:v>
                </c:pt>
                <c:pt idx="19">
                  <c:v>773.54</c:v>
                </c:pt>
                <c:pt idx="20">
                  <c:v>771.8299999999998</c:v>
                </c:pt>
                <c:pt idx="21">
                  <c:v>768.26</c:v>
                </c:pt>
                <c:pt idx="22">
                  <c:v>767.4399999999998</c:v>
                </c:pt>
                <c:pt idx="23">
                  <c:v>764.76</c:v>
                </c:pt>
                <c:pt idx="24">
                  <c:v>760.3399999999998</c:v>
                </c:pt>
                <c:pt idx="25">
                  <c:v>758.19</c:v>
                </c:pt>
                <c:pt idx="26">
                  <c:v>759.18</c:v>
                </c:pt>
                <c:pt idx="27">
                  <c:v>760.18</c:v>
                </c:pt>
                <c:pt idx="28">
                  <c:v>761.18</c:v>
                </c:pt>
                <c:pt idx="29">
                  <c:v>762.18</c:v>
                </c:pt>
                <c:pt idx="30">
                  <c:v>763.18</c:v>
                </c:pt>
                <c:pt idx="31">
                  <c:v>764.18</c:v>
                </c:pt>
                <c:pt idx="32">
                  <c:v>765.18</c:v>
                </c:pt>
                <c:pt idx="33">
                  <c:v>766.18</c:v>
                </c:pt>
                <c:pt idx="34">
                  <c:v>767.18</c:v>
                </c:pt>
                <c:pt idx="35">
                  <c:v>768.18</c:v>
                </c:pt>
                <c:pt idx="36">
                  <c:v>769.18</c:v>
                </c:pt>
                <c:pt idx="37">
                  <c:v>770.18</c:v>
                </c:pt>
                <c:pt idx="38">
                  <c:v>770.99</c:v>
                </c:pt>
                <c:pt idx="39">
                  <c:v>771.99</c:v>
                </c:pt>
                <c:pt idx="40">
                  <c:v>772.99</c:v>
                </c:pt>
                <c:pt idx="41">
                  <c:v>772.77</c:v>
                </c:pt>
                <c:pt idx="42">
                  <c:v>772.27</c:v>
                </c:pt>
                <c:pt idx="43">
                  <c:v>771.53</c:v>
                </c:pt>
                <c:pt idx="44">
                  <c:v>769.74</c:v>
                </c:pt>
                <c:pt idx="45">
                  <c:v>767.9299999999999</c:v>
                </c:pt>
                <c:pt idx="46">
                  <c:v>767.65</c:v>
                </c:pt>
                <c:pt idx="47">
                  <c:v>762.0599999999999</c:v>
                </c:pt>
                <c:pt idx="48">
                  <c:v>757.38</c:v>
                </c:pt>
                <c:pt idx="49">
                  <c:v>757.63</c:v>
                </c:pt>
                <c:pt idx="50">
                  <c:v>758.63</c:v>
                </c:pt>
                <c:pt idx="51">
                  <c:v>759.63</c:v>
                </c:pt>
                <c:pt idx="52">
                  <c:v>760.63</c:v>
                </c:pt>
                <c:pt idx="53">
                  <c:v>761.63</c:v>
                </c:pt>
                <c:pt idx="54">
                  <c:v>762.63</c:v>
                </c:pt>
                <c:pt idx="55">
                  <c:v>763.63</c:v>
                </c:pt>
                <c:pt idx="56">
                  <c:v>764.63</c:v>
                </c:pt>
                <c:pt idx="57">
                  <c:v>765.54</c:v>
                </c:pt>
                <c:pt idx="58">
                  <c:v>766.54</c:v>
                </c:pt>
                <c:pt idx="59">
                  <c:v>767.54</c:v>
                </c:pt>
                <c:pt idx="60">
                  <c:v>768.54</c:v>
                </c:pt>
                <c:pt idx="61">
                  <c:v>769.54</c:v>
                </c:pt>
                <c:pt idx="62">
                  <c:v>770.54</c:v>
                </c:pt>
                <c:pt idx="63">
                  <c:v>769.48</c:v>
                </c:pt>
                <c:pt idx="64">
                  <c:v>769.49</c:v>
                </c:pt>
                <c:pt idx="65">
                  <c:v>767.04</c:v>
                </c:pt>
                <c:pt idx="66">
                  <c:v>763.4499999999998</c:v>
                </c:pt>
                <c:pt idx="67">
                  <c:v>762.9599999999998</c:v>
                </c:pt>
                <c:pt idx="68">
                  <c:v>763.15</c:v>
                </c:pt>
                <c:pt idx="69">
                  <c:v>761.4299999999999</c:v>
                </c:pt>
                <c:pt idx="70">
                  <c:v>754.8099999999999</c:v>
                </c:pt>
                <c:pt idx="71">
                  <c:v>752.11</c:v>
                </c:pt>
                <c:pt idx="72">
                  <c:v>753.11</c:v>
                </c:pt>
                <c:pt idx="73">
                  <c:v>754.11</c:v>
                </c:pt>
                <c:pt idx="74">
                  <c:v>755.11</c:v>
                </c:pt>
                <c:pt idx="75">
                  <c:v>756.11</c:v>
                </c:pt>
                <c:pt idx="76">
                  <c:v>757.11</c:v>
                </c:pt>
                <c:pt idx="77">
                  <c:v>758.11</c:v>
                </c:pt>
                <c:pt idx="78">
                  <c:v>759.11</c:v>
                </c:pt>
                <c:pt idx="79">
                  <c:v>760.11</c:v>
                </c:pt>
                <c:pt idx="80">
                  <c:v>761.11</c:v>
                </c:pt>
                <c:pt idx="81">
                  <c:v>762.11</c:v>
                </c:pt>
                <c:pt idx="82">
                  <c:v>763.1</c:v>
                </c:pt>
                <c:pt idx="83">
                  <c:v>764.1</c:v>
                </c:pt>
                <c:pt idx="84">
                  <c:v>764.64</c:v>
                </c:pt>
                <c:pt idx="85">
                  <c:v>765.55</c:v>
                </c:pt>
                <c:pt idx="86">
                  <c:v>766.55</c:v>
                </c:pt>
                <c:pt idx="87">
                  <c:v>765.55</c:v>
                </c:pt>
                <c:pt idx="88">
                  <c:v>764.4599999999998</c:v>
                </c:pt>
                <c:pt idx="89">
                  <c:v>761.4599999999998</c:v>
                </c:pt>
                <c:pt idx="90">
                  <c:v>760.0599999999999</c:v>
                </c:pt>
                <c:pt idx="91">
                  <c:v>758.8199999999998</c:v>
                </c:pt>
                <c:pt idx="92">
                  <c:v>757.21</c:v>
                </c:pt>
                <c:pt idx="93">
                  <c:v>753.3499999999998</c:v>
                </c:pt>
                <c:pt idx="94">
                  <c:v>749.79</c:v>
                </c:pt>
                <c:pt idx="95">
                  <c:v>747.68</c:v>
                </c:pt>
                <c:pt idx="96">
                  <c:v>748.68</c:v>
                </c:pt>
                <c:pt idx="97">
                  <c:v>749.68</c:v>
                </c:pt>
                <c:pt idx="98">
                  <c:v>750.68</c:v>
                </c:pt>
                <c:pt idx="99">
                  <c:v>751.68</c:v>
                </c:pt>
                <c:pt idx="100">
                  <c:v>752.68</c:v>
                </c:pt>
                <c:pt idx="101">
                  <c:v>753.68</c:v>
                </c:pt>
                <c:pt idx="102">
                  <c:v>754.68</c:v>
                </c:pt>
                <c:pt idx="103">
                  <c:v>755.68</c:v>
                </c:pt>
                <c:pt idx="104">
                  <c:v>756.68</c:v>
                </c:pt>
                <c:pt idx="105">
                  <c:v>757.68</c:v>
                </c:pt>
                <c:pt idx="106">
                  <c:v>758.3</c:v>
                </c:pt>
                <c:pt idx="107">
                  <c:v>759.07</c:v>
                </c:pt>
                <c:pt idx="108">
                  <c:v>760.07</c:v>
                </c:pt>
                <c:pt idx="109">
                  <c:v>758.8</c:v>
                </c:pt>
                <c:pt idx="110">
                  <c:v>757.54</c:v>
                </c:pt>
                <c:pt idx="111">
                  <c:v>754.3199999999998</c:v>
                </c:pt>
                <c:pt idx="112">
                  <c:v>753.8499999999998</c:v>
                </c:pt>
                <c:pt idx="113">
                  <c:v>751.28</c:v>
                </c:pt>
                <c:pt idx="114">
                  <c:v>749.91</c:v>
                </c:pt>
                <c:pt idx="115">
                  <c:v>748.3599999999998</c:v>
                </c:pt>
                <c:pt idx="116">
                  <c:v>747.98</c:v>
                </c:pt>
                <c:pt idx="117">
                  <c:v>743.9499999999998</c:v>
                </c:pt>
                <c:pt idx="118">
                  <c:v>744.9499999999998</c:v>
                </c:pt>
                <c:pt idx="119">
                  <c:v>745.9499999999998</c:v>
                </c:pt>
                <c:pt idx="120">
                  <c:v>746.9499999999998</c:v>
                </c:pt>
                <c:pt idx="121">
                  <c:v>747.9499999999998</c:v>
                </c:pt>
                <c:pt idx="122">
                  <c:v>748.9499999999998</c:v>
                </c:pt>
                <c:pt idx="123">
                  <c:v>749.9499999999998</c:v>
                </c:pt>
                <c:pt idx="124">
                  <c:v>750.9499999999998</c:v>
                </c:pt>
                <c:pt idx="125">
                  <c:v>751.9499999999998</c:v>
                </c:pt>
                <c:pt idx="126">
                  <c:v>752.9499999999998</c:v>
                </c:pt>
                <c:pt idx="127">
                  <c:v>753.9499999999998</c:v>
                </c:pt>
                <c:pt idx="128">
                  <c:v>754.9499999999998</c:v>
                </c:pt>
                <c:pt idx="129">
                  <c:v>755.9499999999998</c:v>
                </c:pt>
                <c:pt idx="130">
                  <c:v>756.9499999999998</c:v>
                </c:pt>
                <c:pt idx="131">
                  <c:v>757.9499999999998</c:v>
                </c:pt>
                <c:pt idx="132">
                  <c:v>758.9499999999998</c:v>
                </c:pt>
                <c:pt idx="133">
                  <c:v>759.9499999999998</c:v>
                </c:pt>
                <c:pt idx="134">
                  <c:v>760.9499999999998</c:v>
                </c:pt>
                <c:pt idx="135">
                  <c:v>759.6</c:v>
                </c:pt>
                <c:pt idx="136">
                  <c:v>756.01</c:v>
                </c:pt>
                <c:pt idx="137">
                  <c:v>755.59</c:v>
                </c:pt>
                <c:pt idx="138">
                  <c:v>755.47</c:v>
                </c:pt>
                <c:pt idx="139">
                  <c:v>753.63</c:v>
                </c:pt>
                <c:pt idx="140">
                  <c:v>750.9599999999998</c:v>
                </c:pt>
                <c:pt idx="141">
                  <c:v>746.73</c:v>
                </c:pt>
                <c:pt idx="142">
                  <c:v>744.24</c:v>
                </c:pt>
                <c:pt idx="143">
                  <c:v>745.24</c:v>
                </c:pt>
                <c:pt idx="144">
                  <c:v>746.24</c:v>
                </c:pt>
                <c:pt idx="145">
                  <c:v>747.24</c:v>
                </c:pt>
                <c:pt idx="146">
                  <c:v>748.24</c:v>
                </c:pt>
                <c:pt idx="147">
                  <c:v>749.24</c:v>
                </c:pt>
                <c:pt idx="148">
                  <c:v>750.24</c:v>
                </c:pt>
                <c:pt idx="149">
                  <c:v>751.24</c:v>
                </c:pt>
                <c:pt idx="150">
                  <c:v>752.24</c:v>
                </c:pt>
                <c:pt idx="151">
                  <c:v>753.24</c:v>
                </c:pt>
                <c:pt idx="152">
                  <c:v>754.24</c:v>
                </c:pt>
                <c:pt idx="153">
                  <c:v>755.24</c:v>
                </c:pt>
                <c:pt idx="154">
                  <c:v>756.24</c:v>
                </c:pt>
                <c:pt idx="155">
                  <c:v>757.24</c:v>
                </c:pt>
                <c:pt idx="156">
                  <c:v>758.24</c:v>
                </c:pt>
                <c:pt idx="157">
                  <c:v>759.24</c:v>
                </c:pt>
                <c:pt idx="158">
                  <c:v>759.9399999999998</c:v>
                </c:pt>
                <c:pt idx="159">
                  <c:v>760.9399999999998</c:v>
                </c:pt>
                <c:pt idx="160">
                  <c:v>760.19</c:v>
                </c:pt>
                <c:pt idx="161">
                  <c:v>758.11</c:v>
                </c:pt>
                <c:pt idx="162">
                  <c:v>757.76</c:v>
                </c:pt>
                <c:pt idx="163">
                  <c:v>757.4</c:v>
                </c:pt>
                <c:pt idx="164">
                  <c:v>755.69</c:v>
                </c:pt>
                <c:pt idx="165">
                  <c:v>754.07</c:v>
                </c:pt>
                <c:pt idx="166">
                  <c:v>750.53</c:v>
                </c:pt>
                <c:pt idx="167">
                  <c:v>746.17</c:v>
                </c:pt>
                <c:pt idx="168">
                  <c:v>744.47</c:v>
                </c:pt>
                <c:pt idx="169">
                  <c:v>745.47</c:v>
                </c:pt>
                <c:pt idx="170">
                  <c:v>746.47</c:v>
                </c:pt>
                <c:pt idx="171">
                  <c:v>747.47</c:v>
                </c:pt>
                <c:pt idx="172">
                  <c:v>748.47</c:v>
                </c:pt>
                <c:pt idx="173">
                  <c:v>749.47</c:v>
                </c:pt>
                <c:pt idx="174">
                  <c:v>750.47</c:v>
                </c:pt>
                <c:pt idx="175">
                  <c:v>751.4599999999998</c:v>
                </c:pt>
                <c:pt idx="176">
                  <c:v>752.4599999999998</c:v>
                </c:pt>
                <c:pt idx="177">
                  <c:v>753.4599999999998</c:v>
                </c:pt>
                <c:pt idx="178">
                  <c:v>754.3599999999998</c:v>
                </c:pt>
                <c:pt idx="179">
                  <c:v>755.3599999999998</c:v>
                </c:pt>
                <c:pt idx="180">
                  <c:v>756.3599999999998</c:v>
                </c:pt>
                <c:pt idx="181">
                  <c:v>757.3599999999998</c:v>
                </c:pt>
                <c:pt idx="182">
                  <c:v>758.3499999999998</c:v>
                </c:pt>
                <c:pt idx="183">
                  <c:v>756.88</c:v>
                </c:pt>
                <c:pt idx="184">
                  <c:v>756.79</c:v>
                </c:pt>
                <c:pt idx="185">
                  <c:v>754.58</c:v>
                </c:pt>
                <c:pt idx="186">
                  <c:v>750.6</c:v>
                </c:pt>
                <c:pt idx="187">
                  <c:v>750.8199999999998</c:v>
                </c:pt>
                <c:pt idx="188">
                  <c:v>749.99</c:v>
                </c:pt>
                <c:pt idx="189">
                  <c:v>748.24</c:v>
                </c:pt>
                <c:pt idx="190">
                  <c:v>742.9399999999998</c:v>
                </c:pt>
                <c:pt idx="191">
                  <c:v>739.19</c:v>
                </c:pt>
                <c:pt idx="192">
                  <c:v>740.19</c:v>
                </c:pt>
                <c:pt idx="193">
                  <c:v>741.19</c:v>
                </c:pt>
                <c:pt idx="194">
                  <c:v>742.19</c:v>
                </c:pt>
                <c:pt idx="195">
                  <c:v>743.19</c:v>
                </c:pt>
                <c:pt idx="196">
                  <c:v>744.19</c:v>
                </c:pt>
                <c:pt idx="197">
                  <c:v>745.19</c:v>
                </c:pt>
                <c:pt idx="198">
                  <c:v>746.19</c:v>
                </c:pt>
                <c:pt idx="199">
                  <c:v>747.19</c:v>
                </c:pt>
                <c:pt idx="200">
                  <c:v>748.19</c:v>
                </c:pt>
                <c:pt idx="201">
                  <c:v>749.19</c:v>
                </c:pt>
                <c:pt idx="202">
                  <c:v>750.19</c:v>
                </c:pt>
                <c:pt idx="203">
                  <c:v>751.19</c:v>
                </c:pt>
                <c:pt idx="204">
                  <c:v>752.19</c:v>
                </c:pt>
                <c:pt idx="205">
                  <c:v>752.64</c:v>
                </c:pt>
                <c:pt idx="206">
                  <c:v>753.64</c:v>
                </c:pt>
                <c:pt idx="207">
                  <c:v>752.88</c:v>
                </c:pt>
                <c:pt idx="208">
                  <c:v>751.42</c:v>
                </c:pt>
                <c:pt idx="209">
                  <c:v>748.54</c:v>
                </c:pt>
                <c:pt idx="210">
                  <c:v>747.7</c:v>
                </c:pt>
                <c:pt idx="211">
                  <c:v>747.02</c:v>
                </c:pt>
                <c:pt idx="212">
                  <c:v>744.51</c:v>
                </c:pt>
                <c:pt idx="213">
                  <c:v>741.71</c:v>
                </c:pt>
                <c:pt idx="214">
                  <c:v>738.18</c:v>
                </c:pt>
                <c:pt idx="215">
                  <c:v>735.29</c:v>
                </c:pt>
                <c:pt idx="216">
                  <c:v>736.29</c:v>
                </c:pt>
                <c:pt idx="217">
                  <c:v>737.29</c:v>
                </c:pt>
                <c:pt idx="218">
                  <c:v>738.29</c:v>
                </c:pt>
                <c:pt idx="219">
                  <c:v>739.29</c:v>
                </c:pt>
                <c:pt idx="220">
                  <c:v>740.29</c:v>
                </c:pt>
                <c:pt idx="221">
                  <c:v>741.29</c:v>
                </c:pt>
                <c:pt idx="222">
                  <c:v>742.28</c:v>
                </c:pt>
                <c:pt idx="223">
                  <c:v>743.28</c:v>
                </c:pt>
                <c:pt idx="224">
                  <c:v>744.28</c:v>
                </c:pt>
                <c:pt idx="225">
                  <c:v>745.28</c:v>
                </c:pt>
                <c:pt idx="226">
                  <c:v>746.28</c:v>
                </c:pt>
                <c:pt idx="227">
                  <c:v>746.69</c:v>
                </c:pt>
                <c:pt idx="228">
                  <c:v>747.69</c:v>
                </c:pt>
                <c:pt idx="229">
                  <c:v>747.53</c:v>
                </c:pt>
                <c:pt idx="230">
                  <c:v>744.9599999999998</c:v>
                </c:pt>
                <c:pt idx="231">
                  <c:v>742.88</c:v>
                </c:pt>
                <c:pt idx="232">
                  <c:v>741.78</c:v>
                </c:pt>
                <c:pt idx="233">
                  <c:v>739.75</c:v>
                </c:pt>
                <c:pt idx="234">
                  <c:v>738.66</c:v>
                </c:pt>
                <c:pt idx="235">
                  <c:v>735.98</c:v>
                </c:pt>
                <c:pt idx="236">
                  <c:v>735.63</c:v>
                </c:pt>
                <c:pt idx="237">
                  <c:v>732.99</c:v>
                </c:pt>
                <c:pt idx="238">
                  <c:v>732.75</c:v>
                </c:pt>
                <c:pt idx="239">
                  <c:v>733.75</c:v>
                </c:pt>
                <c:pt idx="240">
                  <c:v>734.75</c:v>
                </c:pt>
              </c:numCache>
            </c:numRef>
          </c:yVal>
          <c:smooth val="0"/>
        </c:ser>
        <c:dLbls>
          <c:showLegendKey val="0"/>
          <c:showVal val="0"/>
          <c:showCatName val="0"/>
          <c:showSerName val="0"/>
          <c:showPercent val="0"/>
          <c:showBubbleSize val="0"/>
        </c:dLbls>
        <c:axId val="2045205176"/>
        <c:axId val="-2114462552"/>
      </c:scatterChart>
      <c:valAx>
        <c:axId val="2045205176"/>
        <c:scaling>
          <c:orientation val="minMax"/>
          <c:max val="240.0"/>
        </c:scaling>
        <c:delete val="0"/>
        <c:axPos val="b"/>
        <c:numFmt formatCode="General" sourceLinked="1"/>
        <c:majorTickMark val="out"/>
        <c:minorTickMark val="none"/>
        <c:tickLblPos val="nextTo"/>
        <c:crossAx val="-2114462552"/>
        <c:crosses val="autoZero"/>
        <c:crossBetween val="midCat"/>
        <c:majorUnit val="48.0"/>
        <c:minorUnit val="24.0"/>
      </c:valAx>
      <c:valAx>
        <c:axId val="-2114462552"/>
        <c:scaling>
          <c:orientation val="minMax"/>
        </c:scaling>
        <c:delete val="0"/>
        <c:axPos val="l"/>
        <c:majorGridlines/>
        <c:title>
          <c:tx>
            <c:rich>
              <a:bodyPr rot="-5400000" vert="horz"/>
              <a:lstStyle/>
              <a:p>
                <a:pPr>
                  <a:defRPr/>
                </a:pPr>
                <a:r>
                  <a:rPr lang="en-US" dirty="0" smtClean="0"/>
                  <a:t>Water Age (</a:t>
                </a:r>
                <a:r>
                  <a:rPr lang="en-US" dirty="0" err="1" smtClean="0"/>
                  <a:t>hr</a:t>
                </a:r>
                <a:r>
                  <a:rPr lang="en-US" dirty="0" smtClean="0"/>
                  <a:t>)</a:t>
                </a:r>
                <a:endParaRPr lang="en-US" dirty="0"/>
              </a:p>
            </c:rich>
          </c:tx>
          <c:layout/>
          <c:overlay val="0"/>
        </c:title>
        <c:numFmt formatCode="General" sourceLinked="1"/>
        <c:majorTickMark val="out"/>
        <c:minorTickMark val="none"/>
        <c:tickLblPos val="nextTo"/>
        <c:crossAx val="2045205176"/>
        <c:crosses val="autoZero"/>
        <c:crossBetween val="midCat"/>
      </c:valAx>
    </c:plotArea>
    <c:legend>
      <c:legendPos val="r"/>
      <c:layout>
        <c:manualLayout>
          <c:xMode val="edge"/>
          <c:yMode val="edge"/>
          <c:x val="0.591852304869658"/>
          <c:y val="0.33201500984252"/>
          <c:w val="0.265752873123869"/>
          <c:h val="0.173469980314961"/>
        </c:manualLayout>
      </c:layout>
      <c:overlay val="0"/>
      <c:spPr>
        <a:solidFill>
          <a:schemeClr val="bg1"/>
        </a:solidFill>
        <a:ln>
          <a:solidFill>
            <a:schemeClr val="tx1"/>
          </a:solidFill>
        </a:ln>
      </c:spPr>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18617333028"/>
          <c:y val="0.049960875984252"/>
          <c:w val="0.796927732334429"/>
          <c:h val="0.825346456692913"/>
        </c:manualLayout>
      </c:layout>
      <c:scatterChart>
        <c:scatterStyle val="lineMarker"/>
        <c:varyColors val="0"/>
        <c:ser>
          <c:idx val="0"/>
          <c:order val="0"/>
          <c:tx>
            <c:strRef>
              <c:f>Sheet1!$B$1</c:f>
              <c:strCache>
                <c:ptCount val="1"/>
                <c:pt idx="0">
                  <c:v>Existing Tank</c:v>
                </c:pt>
              </c:strCache>
            </c:strRef>
          </c:tx>
          <c:spPr>
            <a:ln>
              <a:solidFill>
                <a:srgbClr val="0066FF"/>
              </a:solidFill>
            </a:ln>
          </c:spPr>
          <c:marker>
            <c:symbol val="none"/>
          </c:marker>
          <c:xVal>
            <c:numRef>
              <c:f>Sheet1!$A$2:$A$242</c:f>
              <c:numCache>
                <c:formatCode>General</c:formatCode>
                <c:ptCount val="24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numCache>
            </c:numRef>
          </c:xVal>
          <c:yVal>
            <c:numRef>
              <c:f>Sheet1!$B$2:$B$242</c:f>
              <c:numCache>
                <c:formatCode>General</c:formatCode>
                <c:ptCount val="241"/>
                <c:pt idx="0">
                  <c:v>770.0</c:v>
                </c:pt>
                <c:pt idx="1">
                  <c:v>766.29</c:v>
                </c:pt>
                <c:pt idx="2">
                  <c:v>762.87</c:v>
                </c:pt>
                <c:pt idx="3">
                  <c:v>760.1</c:v>
                </c:pt>
                <c:pt idx="4">
                  <c:v>761.1</c:v>
                </c:pt>
                <c:pt idx="5">
                  <c:v>762.1</c:v>
                </c:pt>
                <c:pt idx="6">
                  <c:v>763.1</c:v>
                </c:pt>
                <c:pt idx="7">
                  <c:v>764.1</c:v>
                </c:pt>
                <c:pt idx="8">
                  <c:v>765.1</c:v>
                </c:pt>
                <c:pt idx="9">
                  <c:v>766.1</c:v>
                </c:pt>
                <c:pt idx="10">
                  <c:v>767.1</c:v>
                </c:pt>
                <c:pt idx="11">
                  <c:v>768.1</c:v>
                </c:pt>
                <c:pt idx="12">
                  <c:v>769.1</c:v>
                </c:pt>
                <c:pt idx="13">
                  <c:v>770.1</c:v>
                </c:pt>
                <c:pt idx="14">
                  <c:v>771.1</c:v>
                </c:pt>
                <c:pt idx="15">
                  <c:v>772.1</c:v>
                </c:pt>
                <c:pt idx="16">
                  <c:v>773.09</c:v>
                </c:pt>
                <c:pt idx="17">
                  <c:v>774.09</c:v>
                </c:pt>
                <c:pt idx="18">
                  <c:v>775.09</c:v>
                </c:pt>
                <c:pt idx="19">
                  <c:v>773.54</c:v>
                </c:pt>
                <c:pt idx="20">
                  <c:v>771.8299999999998</c:v>
                </c:pt>
                <c:pt idx="21">
                  <c:v>768.26</c:v>
                </c:pt>
                <c:pt idx="22">
                  <c:v>767.4399999999998</c:v>
                </c:pt>
                <c:pt idx="23">
                  <c:v>764.76</c:v>
                </c:pt>
                <c:pt idx="24">
                  <c:v>760.3399999999998</c:v>
                </c:pt>
                <c:pt idx="25">
                  <c:v>758.19</c:v>
                </c:pt>
                <c:pt idx="26">
                  <c:v>759.18</c:v>
                </c:pt>
                <c:pt idx="27">
                  <c:v>760.18</c:v>
                </c:pt>
                <c:pt idx="28">
                  <c:v>761.18</c:v>
                </c:pt>
                <c:pt idx="29">
                  <c:v>762.18</c:v>
                </c:pt>
                <c:pt idx="30">
                  <c:v>763.18</c:v>
                </c:pt>
                <c:pt idx="31">
                  <c:v>764.18</c:v>
                </c:pt>
                <c:pt idx="32">
                  <c:v>765.18</c:v>
                </c:pt>
                <c:pt idx="33">
                  <c:v>766.18</c:v>
                </c:pt>
                <c:pt idx="34">
                  <c:v>767.18</c:v>
                </c:pt>
                <c:pt idx="35">
                  <c:v>768.18</c:v>
                </c:pt>
                <c:pt idx="36">
                  <c:v>769.18</c:v>
                </c:pt>
                <c:pt idx="37">
                  <c:v>770.18</c:v>
                </c:pt>
                <c:pt idx="38">
                  <c:v>770.99</c:v>
                </c:pt>
                <c:pt idx="39">
                  <c:v>771.99</c:v>
                </c:pt>
                <c:pt idx="40">
                  <c:v>772.99</c:v>
                </c:pt>
                <c:pt idx="41">
                  <c:v>772.77</c:v>
                </c:pt>
                <c:pt idx="42">
                  <c:v>772.27</c:v>
                </c:pt>
                <c:pt idx="43">
                  <c:v>771.53</c:v>
                </c:pt>
                <c:pt idx="44">
                  <c:v>769.74</c:v>
                </c:pt>
                <c:pt idx="45">
                  <c:v>767.9299999999999</c:v>
                </c:pt>
                <c:pt idx="46">
                  <c:v>767.65</c:v>
                </c:pt>
                <c:pt idx="47">
                  <c:v>762.0599999999999</c:v>
                </c:pt>
                <c:pt idx="48">
                  <c:v>757.38</c:v>
                </c:pt>
                <c:pt idx="49">
                  <c:v>757.63</c:v>
                </c:pt>
                <c:pt idx="50">
                  <c:v>758.63</c:v>
                </c:pt>
                <c:pt idx="51">
                  <c:v>759.63</c:v>
                </c:pt>
                <c:pt idx="52">
                  <c:v>760.63</c:v>
                </c:pt>
                <c:pt idx="53">
                  <c:v>761.63</c:v>
                </c:pt>
                <c:pt idx="54">
                  <c:v>762.63</c:v>
                </c:pt>
                <c:pt idx="55">
                  <c:v>763.63</c:v>
                </c:pt>
                <c:pt idx="56">
                  <c:v>764.63</c:v>
                </c:pt>
                <c:pt idx="57">
                  <c:v>765.54</c:v>
                </c:pt>
                <c:pt idx="58">
                  <c:v>766.54</c:v>
                </c:pt>
                <c:pt idx="59">
                  <c:v>767.54</c:v>
                </c:pt>
                <c:pt idx="60">
                  <c:v>768.54</c:v>
                </c:pt>
                <c:pt idx="61">
                  <c:v>769.54</c:v>
                </c:pt>
                <c:pt idx="62">
                  <c:v>770.54</c:v>
                </c:pt>
                <c:pt idx="63">
                  <c:v>769.48</c:v>
                </c:pt>
                <c:pt idx="64">
                  <c:v>769.49</c:v>
                </c:pt>
                <c:pt idx="65">
                  <c:v>767.04</c:v>
                </c:pt>
                <c:pt idx="66">
                  <c:v>763.4499999999998</c:v>
                </c:pt>
                <c:pt idx="67">
                  <c:v>762.9599999999998</c:v>
                </c:pt>
                <c:pt idx="68">
                  <c:v>763.15</c:v>
                </c:pt>
                <c:pt idx="69">
                  <c:v>761.4299999999999</c:v>
                </c:pt>
                <c:pt idx="70">
                  <c:v>754.8099999999999</c:v>
                </c:pt>
                <c:pt idx="71">
                  <c:v>752.11</c:v>
                </c:pt>
                <c:pt idx="72">
                  <c:v>753.11</c:v>
                </c:pt>
                <c:pt idx="73">
                  <c:v>754.11</c:v>
                </c:pt>
                <c:pt idx="74">
                  <c:v>755.11</c:v>
                </c:pt>
                <c:pt idx="75">
                  <c:v>756.11</c:v>
                </c:pt>
                <c:pt idx="76">
                  <c:v>757.11</c:v>
                </c:pt>
                <c:pt idx="77">
                  <c:v>758.11</c:v>
                </c:pt>
                <c:pt idx="78">
                  <c:v>759.11</c:v>
                </c:pt>
                <c:pt idx="79">
                  <c:v>760.11</c:v>
                </c:pt>
                <c:pt idx="80">
                  <c:v>761.11</c:v>
                </c:pt>
                <c:pt idx="81">
                  <c:v>762.11</c:v>
                </c:pt>
                <c:pt idx="82">
                  <c:v>763.1</c:v>
                </c:pt>
                <c:pt idx="83">
                  <c:v>764.1</c:v>
                </c:pt>
                <c:pt idx="84">
                  <c:v>764.64</c:v>
                </c:pt>
                <c:pt idx="85">
                  <c:v>765.55</c:v>
                </c:pt>
                <c:pt idx="86">
                  <c:v>766.55</c:v>
                </c:pt>
                <c:pt idx="87">
                  <c:v>765.55</c:v>
                </c:pt>
                <c:pt idx="88">
                  <c:v>764.4599999999998</c:v>
                </c:pt>
                <c:pt idx="89">
                  <c:v>761.4599999999998</c:v>
                </c:pt>
                <c:pt idx="90">
                  <c:v>760.0599999999999</c:v>
                </c:pt>
                <c:pt idx="91">
                  <c:v>758.8199999999998</c:v>
                </c:pt>
                <c:pt idx="92">
                  <c:v>757.21</c:v>
                </c:pt>
                <c:pt idx="93">
                  <c:v>753.3499999999998</c:v>
                </c:pt>
                <c:pt idx="94">
                  <c:v>749.79</c:v>
                </c:pt>
                <c:pt idx="95">
                  <c:v>747.68</c:v>
                </c:pt>
                <c:pt idx="96">
                  <c:v>748.68</c:v>
                </c:pt>
                <c:pt idx="97">
                  <c:v>749.68</c:v>
                </c:pt>
                <c:pt idx="98">
                  <c:v>750.68</c:v>
                </c:pt>
                <c:pt idx="99">
                  <c:v>751.68</c:v>
                </c:pt>
                <c:pt idx="100">
                  <c:v>752.68</c:v>
                </c:pt>
                <c:pt idx="101">
                  <c:v>753.68</c:v>
                </c:pt>
                <c:pt idx="102">
                  <c:v>754.68</c:v>
                </c:pt>
                <c:pt idx="103">
                  <c:v>755.68</c:v>
                </c:pt>
                <c:pt idx="104">
                  <c:v>756.68</c:v>
                </c:pt>
                <c:pt idx="105">
                  <c:v>757.68</c:v>
                </c:pt>
                <c:pt idx="106">
                  <c:v>758.3</c:v>
                </c:pt>
                <c:pt idx="107">
                  <c:v>759.07</c:v>
                </c:pt>
                <c:pt idx="108">
                  <c:v>760.07</c:v>
                </c:pt>
                <c:pt idx="109">
                  <c:v>758.8</c:v>
                </c:pt>
                <c:pt idx="110">
                  <c:v>757.54</c:v>
                </c:pt>
                <c:pt idx="111">
                  <c:v>754.3199999999998</c:v>
                </c:pt>
                <c:pt idx="112">
                  <c:v>753.8499999999998</c:v>
                </c:pt>
                <c:pt idx="113">
                  <c:v>751.28</c:v>
                </c:pt>
                <c:pt idx="114">
                  <c:v>749.91</c:v>
                </c:pt>
                <c:pt idx="115">
                  <c:v>748.3599999999998</c:v>
                </c:pt>
                <c:pt idx="116">
                  <c:v>747.98</c:v>
                </c:pt>
                <c:pt idx="117">
                  <c:v>743.9499999999998</c:v>
                </c:pt>
                <c:pt idx="118">
                  <c:v>744.9499999999998</c:v>
                </c:pt>
                <c:pt idx="119">
                  <c:v>745.9499999999998</c:v>
                </c:pt>
                <c:pt idx="120">
                  <c:v>746.9499999999998</c:v>
                </c:pt>
                <c:pt idx="121">
                  <c:v>747.9499999999998</c:v>
                </c:pt>
                <c:pt idx="122">
                  <c:v>748.9499999999998</c:v>
                </c:pt>
                <c:pt idx="123">
                  <c:v>749.9499999999998</c:v>
                </c:pt>
                <c:pt idx="124">
                  <c:v>750.9499999999998</c:v>
                </c:pt>
                <c:pt idx="125">
                  <c:v>751.9499999999998</c:v>
                </c:pt>
                <c:pt idx="126">
                  <c:v>752.9499999999998</c:v>
                </c:pt>
                <c:pt idx="127">
                  <c:v>753.9499999999998</c:v>
                </c:pt>
                <c:pt idx="128">
                  <c:v>754.9499999999998</c:v>
                </c:pt>
                <c:pt idx="129">
                  <c:v>755.9499999999998</c:v>
                </c:pt>
                <c:pt idx="130">
                  <c:v>756.9499999999998</c:v>
                </c:pt>
                <c:pt idx="131">
                  <c:v>757.9499999999998</c:v>
                </c:pt>
                <c:pt idx="132">
                  <c:v>758.9499999999998</c:v>
                </c:pt>
                <c:pt idx="133">
                  <c:v>759.9499999999998</c:v>
                </c:pt>
                <c:pt idx="134">
                  <c:v>760.9499999999998</c:v>
                </c:pt>
                <c:pt idx="135">
                  <c:v>759.6</c:v>
                </c:pt>
                <c:pt idx="136">
                  <c:v>756.01</c:v>
                </c:pt>
                <c:pt idx="137">
                  <c:v>755.59</c:v>
                </c:pt>
                <c:pt idx="138">
                  <c:v>755.47</c:v>
                </c:pt>
                <c:pt idx="139">
                  <c:v>753.63</c:v>
                </c:pt>
                <c:pt idx="140">
                  <c:v>750.9599999999998</c:v>
                </c:pt>
                <c:pt idx="141">
                  <c:v>746.73</c:v>
                </c:pt>
                <c:pt idx="142">
                  <c:v>744.24</c:v>
                </c:pt>
                <c:pt idx="143">
                  <c:v>745.24</c:v>
                </c:pt>
                <c:pt idx="144">
                  <c:v>746.24</c:v>
                </c:pt>
                <c:pt idx="145">
                  <c:v>747.24</c:v>
                </c:pt>
                <c:pt idx="146">
                  <c:v>748.24</c:v>
                </c:pt>
                <c:pt idx="147">
                  <c:v>749.24</c:v>
                </c:pt>
                <c:pt idx="148">
                  <c:v>750.24</c:v>
                </c:pt>
                <c:pt idx="149">
                  <c:v>751.24</c:v>
                </c:pt>
                <c:pt idx="150">
                  <c:v>752.24</c:v>
                </c:pt>
                <c:pt idx="151">
                  <c:v>753.24</c:v>
                </c:pt>
                <c:pt idx="152">
                  <c:v>754.24</c:v>
                </c:pt>
                <c:pt idx="153">
                  <c:v>755.24</c:v>
                </c:pt>
                <c:pt idx="154">
                  <c:v>756.24</c:v>
                </c:pt>
                <c:pt idx="155">
                  <c:v>757.24</c:v>
                </c:pt>
                <c:pt idx="156">
                  <c:v>758.24</c:v>
                </c:pt>
                <c:pt idx="157">
                  <c:v>759.24</c:v>
                </c:pt>
                <c:pt idx="158">
                  <c:v>759.9399999999998</c:v>
                </c:pt>
                <c:pt idx="159">
                  <c:v>760.9399999999998</c:v>
                </c:pt>
                <c:pt idx="160">
                  <c:v>760.19</c:v>
                </c:pt>
                <c:pt idx="161">
                  <c:v>758.11</c:v>
                </c:pt>
                <c:pt idx="162">
                  <c:v>757.76</c:v>
                </c:pt>
                <c:pt idx="163">
                  <c:v>757.4</c:v>
                </c:pt>
                <c:pt idx="164">
                  <c:v>755.69</c:v>
                </c:pt>
                <c:pt idx="165">
                  <c:v>754.07</c:v>
                </c:pt>
                <c:pt idx="166">
                  <c:v>750.53</c:v>
                </c:pt>
                <c:pt idx="167">
                  <c:v>746.17</c:v>
                </c:pt>
                <c:pt idx="168">
                  <c:v>744.47</c:v>
                </c:pt>
                <c:pt idx="169">
                  <c:v>745.47</c:v>
                </c:pt>
                <c:pt idx="170">
                  <c:v>746.47</c:v>
                </c:pt>
                <c:pt idx="171">
                  <c:v>747.47</c:v>
                </c:pt>
                <c:pt idx="172">
                  <c:v>748.47</c:v>
                </c:pt>
                <c:pt idx="173">
                  <c:v>749.47</c:v>
                </c:pt>
                <c:pt idx="174">
                  <c:v>750.47</c:v>
                </c:pt>
                <c:pt idx="175">
                  <c:v>751.4599999999998</c:v>
                </c:pt>
                <c:pt idx="176">
                  <c:v>752.4599999999998</c:v>
                </c:pt>
                <c:pt idx="177">
                  <c:v>753.4599999999998</c:v>
                </c:pt>
                <c:pt idx="178">
                  <c:v>754.3599999999998</c:v>
                </c:pt>
                <c:pt idx="179">
                  <c:v>755.3599999999998</c:v>
                </c:pt>
                <c:pt idx="180">
                  <c:v>756.3599999999998</c:v>
                </c:pt>
                <c:pt idx="181">
                  <c:v>757.3599999999998</c:v>
                </c:pt>
                <c:pt idx="182">
                  <c:v>758.3499999999998</c:v>
                </c:pt>
                <c:pt idx="183">
                  <c:v>756.88</c:v>
                </c:pt>
                <c:pt idx="184">
                  <c:v>756.79</c:v>
                </c:pt>
                <c:pt idx="185">
                  <c:v>754.58</c:v>
                </c:pt>
                <c:pt idx="186">
                  <c:v>750.6</c:v>
                </c:pt>
                <c:pt idx="187">
                  <c:v>750.8199999999998</c:v>
                </c:pt>
                <c:pt idx="188">
                  <c:v>749.99</c:v>
                </c:pt>
                <c:pt idx="189">
                  <c:v>748.24</c:v>
                </c:pt>
                <c:pt idx="190">
                  <c:v>742.9399999999998</c:v>
                </c:pt>
                <c:pt idx="191">
                  <c:v>739.19</c:v>
                </c:pt>
                <c:pt idx="192">
                  <c:v>740.19</c:v>
                </c:pt>
                <c:pt idx="193">
                  <c:v>741.19</c:v>
                </c:pt>
                <c:pt idx="194">
                  <c:v>742.19</c:v>
                </c:pt>
                <c:pt idx="195">
                  <c:v>743.19</c:v>
                </c:pt>
                <c:pt idx="196">
                  <c:v>744.19</c:v>
                </c:pt>
                <c:pt idx="197">
                  <c:v>745.19</c:v>
                </c:pt>
                <c:pt idx="198">
                  <c:v>746.19</c:v>
                </c:pt>
                <c:pt idx="199">
                  <c:v>747.19</c:v>
                </c:pt>
                <c:pt idx="200">
                  <c:v>748.19</c:v>
                </c:pt>
                <c:pt idx="201">
                  <c:v>749.19</c:v>
                </c:pt>
                <c:pt idx="202">
                  <c:v>750.19</c:v>
                </c:pt>
                <c:pt idx="203">
                  <c:v>751.19</c:v>
                </c:pt>
                <c:pt idx="204">
                  <c:v>752.19</c:v>
                </c:pt>
                <c:pt idx="205">
                  <c:v>752.64</c:v>
                </c:pt>
                <c:pt idx="206">
                  <c:v>753.64</c:v>
                </c:pt>
                <c:pt idx="207">
                  <c:v>752.88</c:v>
                </c:pt>
                <c:pt idx="208">
                  <c:v>751.42</c:v>
                </c:pt>
                <c:pt idx="209">
                  <c:v>748.54</c:v>
                </c:pt>
                <c:pt idx="210">
                  <c:v>747.7</c:v>
                </c:pt>
                <c:pt idx="211">
                  <c:v>747.02</c:v>
                </c:pt>
                <c:pt idx="212">
                  <c:v>744.51</c:v>
                </c:pt>
                <c:pt idx="213">
                  <c:v>741.71</c:v>
                </c:pt>
                <c:pt idx="214">
                  <c:v>738.18</c:v>
                </c:pt>
                <c:pt idx="215">
                  <c:v>735.29</c:v>
                </c:pt>
                <c:pt idx="216">
                  <c:v>736.29</c:v>
                </c:pt>
                <c:pt idx="217">
                  <c:v>737.29</c:v>
                </c:pt>
                <c:pt idx="218">
                  <c:v>738.29</c:v>
                </c:pt>
                <c:pt idx="219">
                  <c:v>739.29</c:v>
                </c:pt>
                <c:pt idx="220">
                  <c:v>740.29</c:v>
                </c:pt>
                <c:pt idx="221">
                  <c:v>741.29</c:v>
                </c:pt>
                <c:pt idx="222">
                  <c:v>742.28</c:v>
                </c:pt>
                <c:pt idx="223">
                  <c:v>743.28</c:v>
                </c:pt>
                <c:pt idx="224">
                  <c:v>744.28</c:v>
                </c:pt>
                <c:pt idx="225">
                  <c:v>745.28</c:v>
                </c:pt>
                <c:pt idx="226">
                  <c:v>746.28</c:v>
                </c:pt>
                <c:pt idx="227">
                  <c:v>746.69</c:v>
                </c:pt>
                <c:pt idx="228">
                  <c:v>747.69</c:v>
                </c:pt>
                <c:pt idx="229">
                  <c:v>747.53</c:v>
                </c:pt>
                <c:pt idx="230">
                  <c:v>744.9599999999998</c:v>
                </c:pt>
                <c:pt idx="231">
                  <c:v>742.88</c:v>
                </c:pt>
                <c:pt idx="232">
                  <c:v>741.78</c:v>
                </c:pt>
                <c:pt idx="233">
                  <c:v>739.75</c:v>
                </c:pt>
                <c:pt idx="234">
                  <c:v>738.66</c:v>
                </c:pt>
                <c:pt idx="235">
                  <c:v>735.98</c:v>
                </c:pt>
                <c:pt idx="236">
                  <c:v>735.63</c:v>
                </c:pt>
                <c:pt idx="237">
                  <c:v>732.99</c:v>
                </c:pt>
                <c:pt idx="238">
                  <c:v>732.75</c:v>
                </c:pt>
                <c:pt idx="239">
                  <c:v>733.75</c:v>
                </c:pt>
                <c:pt idx="240">
                  <c:v>734.75</c:v>
                </c:pt>
              </c:numCache>
            </c:numRef>
          </c:yVal>
          <c:smooth val="0"/>
        </c:ser>
        <c:ser>
          <c:idx val="1"/>
          <c:order val="1"/>
          <c:tx>
            <c:strRef>
              <c:f>Sheet1!$C$1</c:f>
              <c:strCache>
                <c:ptCount val="1"/>
                <c:pt idx="0">
                  <c:v>Proposed Tank</c:v>
                </c:pt>
              </c:strCache>
            </c:strRef>
          </c:tx>
          <c:spPr>
            <a:ln>
              <a:solidFill>
                <a:srgbClr val="CC00FF"/>
              </a:solidFill>
            </a:ln>
          </c:spPr>
          <c:marker>
            <c:symbol val="none"/>
          </c:marker>
          <c:xVal>
            <c:numRef>
              <c:f>Sheet1!$A$2:$A$242</c:f>
              <c:numCache>
                <c:formatCode>General</c:formatCode>
                <c:ptCount val="24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numCache>
            </c:numRef>
          </c:xVal>
          <c:yVal>
            <c:numRef>
              <c:f>Sheet1!$C$2:$C$242</c:f>
              <c:numCache>
                <c:formatCode>General</c:formatCode>
                <c:ptCount val="241"/>
                <c:pt idx="0">
                  <c:v>300.0</c:v>
                </c:pt>
                <c:pt idx="1">
                  <c:v>290.68</c:v>
                </c:pt>
                <c:pt idx="2">
                  <c:v>283.9599999999999</c:v>
                </c:pt>
                <c:pt idx="3">
                  <c:v>276.81</c:v>
                </c:pt>
                <c:pt idx="4">
                  <c:v>271.24</c:v>
                </c:pt>
                <c:pt idx="5">
                  <c:v>266.62</c:v>
                </c:pt>
                <c:pt idx="6">
                  <c:v>265.48</c:v>
                </c:pt>
                <c:pt idx="7">
                  <c:v>266.48</c:v>
                </c:pt>
                <c:pt idx="8">
                  <c:v>267.48</c:v>
                </c:pt>
                <c:pt idx="9">
                  <c:v>268.47</c:v>
                </c:pt>
                <c:pt idx="10">
                  <c:v>269.47</c:v>
                </c:pt>
                <c:pt idx="11">
                  <c:v>270.47</c:v>
                </c:pt>
                <c:pt idx="12">
                  <c:v>271.47</c:v>
                </c:pt>
                <c:pt idx="13">
                  <c:v>272.47</c:v>
                </c:pt>
                <c:pt idx="14">
                  <c:v>273.47</c:v>
                </c:pt>
                <c:pt idx="15">
                  <c:v>274.47</c:v>
                </c:pt>
                <c:pt idx="16">
                  <c:v>275.47</c:v>
                </c:pt>
                <c:pt idx="17">
                  <c:v>276.47</c:v>
                </c:pt>
                <c:pt idx="18">
                  <c:v>277.47</c:v>
                </c:pt>
                <c:pt idx="19">
                  <c:v>278.47</c:v>
                </c:pt>
                <c:pt idx="20">
                  <c:v>279.47</c:v>
                </c:pt>
                <c:pt idx="21">
                  <c:v>280.47</c:v>
                </c:pt>
                <c:pt idx="22">
                  <c:v>281.47</c:v>
                </c:pt>
                <c:pt idx="23">
                  <c:v>282.47</c:v>
                </c:pt>
                <c:pt idx="24">
                  <c:v>283.47</c:v>
                </c:pt>
                <c:pt idx="25">
                  <c:v>284.47</c:v>
                </c:pt>
                <c:pt idx="26">
                  <c:v>285.47</c:v>
                </c:pt>
                <c:pt idx="27">
                  <c:v>286.47</c:v>
                </c:pt>
                <c:pt idx="28">
                  <c:v>287.47</c:v>
                </c:pt>
                <c:pt idx="29">
                  <c:v>288.47</c:v>
                </c:pt>
                <c:pt idx="30">
                  <c:v>289.47</c:v>
                </c:pt>
                <c:pt idx="31">
                  <c:v>290.47</c:v>
                </c:pt>
                <c:pt idx="32">
                  <c:v>291.47</c:v>
                </c:pt>
                <c:pt idx="33">
                  <c:v>292.47</c:v>
                </c:pt>
                <c:pt idx="34">
                  <c:v>293.47</c:v>
                </c:pt>
                <c:pt idx="35">
                  <c:v>294.47</c:v>
                </c:pt>
                <c:pt idx="36">
                  <c:v>295.47</c:v>
                </c:pt>
                <c:pt idx="37">
                  <c:v>296.47</c:v>
                </c:pt>
                <c:pt idx="38">
                  <c:v>295.98</c:v>
                </c:pt>
                <c:pt idx="39">
                  <c:v>295.3999999999999</c:v>
                </c:pt>
                <c:pt idx="40">
                  <c:v>294.35</c:v>
                </c:pt>
                <c:pt idx="41">
                  <c:v>293.55</c:v>
                </c:pt>
                <c:pt idx="42">
                  <c:v>293.42</c:v>
                </c:pt>
                <c:pt idx="43">
                  <c:v>293.86</c:v>
                </c:pt>
                <c:pt idx="44">
                  <c:v>293.64</c:v>
                </c:pt>
                <c:pt idx="45">
                  <c:v>292.9299999999998</c:v>
                </c:pt>
                <c:pt idx="46">
                  <c:v>292.97</c:v>
                </c:pt>
                <c:pt idx="47">
                  <c:v>290.0</c:v>
                </c:pt>
                <c:pt idx="48">
                  <c:v>287.97</c:v>
                </c:pt>
                <c:pt idx="49">
                  <c:v>286.33</c:v>
                </c:pt>
                <c:pt idx="50">
                  <c:v>284.32</c:v>
                </c:pt>
                <c:pt idx="51">
                  <c:v>282.23</c:v>
                </c:pt>
                <c:pt idx="52">
                  <c:v>282.52</c:v>
                </c:pt>
                <c:pt idx="53">
                  <c:v>283.52</c:v>
                </c:pt>
                <c:pt idx="54">
                  <c:v>284.51</c:v>
                </c:pt>
                <c:pt idx="55">
                  <c:v>285.51</c:v>
                </c:pt>
                <c:pt idx="56">
                  <c:v>286.51</c:v>
                </c:pt>
                <c:pt idx="57">
                  <c:v>287.3999999999999</c:v>
                </c:pt>
                <c:pt idx="58">
                  <c:v>288.3999999999999</c:v>
                </c:pt>
                <c:pt idx="59">
                  <c:v>289.3999999999999</c:v>
                </c:pt>
                <c:pt idx="60">
                  <c:v>290.3999999999999</c:v>
                </c:pt>
                <c:pt idx="61">
                  <c:v>291.3999999999999</c:v>
                </c:pt>
                <c:pt idx="62">
                  <c:v>292.3999999999999</c:v>
                </c:pt>
                <c:pt idx="63">
                  <c:v>292.8</c:v>
                </c:pt>
                <c:pt idx="64">
                  <c:v>293.79</c:v>
                </c:pt>
                <c:pt idx="65">
                  <c:v>294.79</c:v>
                </c:pt>
                <c:pt idx="66">
                  <c:v>295.79</c:v>
                </c:pt>
                <c:pt idx="67">
                  <c:v>296.79</c:v>
                </c:pt>
                <c:pt idx="68">
                  <c:v>297.79</c:v>
                </c:pt>
                <c:pt idx="69">
                  <c:v>298.79</c:v>
                </c:pt>
                <c:pt idx="70">
                  <c:v>299.67</c:v>
                </c:pt>
                <c:pt idx="71">
                  <c:v>300.67</c:v>
                </c:pt>
                <c:pt idx="72">
                  <c:v>301.67</c:v>
                </c:pt>
                <c:pt idx="73">
                  <c:v>302.67</c:v>
                </c:pt>
                <c:pt idx="74">
                  <c:v>303.67</c:v>
                </c:pt>
                <c:pt idx="75">
                  <c:v>304.67</c:v>
                </c:pt>
                <c:pt idx="76">
                  <c:v>305.67</c:v>
                </c:pt>
                <c:pt idx="77">
                  <c:v>306.67</c:v>
                </c:pt>
                <c:pt idx="78">
                  <c:v>307.67</c:v>
                </c:pt>
                <c:pt idx="79">
                  <c:v>308.67</c:v>
                </c:pt>
                <c:pt idx="80">
                  <c:v>306.7</c:v>
                </c:pt>
                <c:pt idx="81">
                  <c:v>305.64</c:v>
                </c:pt>
                <c:pt idx="82">
                  <c:v>306.58</c:v>
                </c:pt>
                <c:pt idx="83">
                  <c:v>306.69</c:v>
                </c:pt>
                <c:pt idx="84">
                  <c:v>306.12</c:v>
                </c:pt>
                <c:pt idx="85">
                  <c:v>303.94</c:v>
                </c:pt>
                <c:pt idx="86">
                  <c:v>304.94</c:v>
                </c:pt>
                <c:pt idx="87">
                  <c:v>305.33</c:v>
                </c:pt>
                <c:pt idx="88">
                  <c:v>305.32</c:v>
                </c:pt>
                <c:pt idx="89">
                  <c:v>302.64</c:v>
                </c:pt>
                <c:pt idx="90">
                  <c:v>299.15</c:v>
                </c:pt>
                <c:pt idx="91">
                  <c:v>297.94</c:v>
                </c:pt>
                <c:pt idx="92">
                  <c:v>296.2799999999999</c:v>
                </c:pt>
                <c:pt idx="93">
                  <c:v>292.45</c:v>
                </c:pt>
                <c:pt idx="94">
                  <c:v>287.35</c:v>
                </c:pt>
                <c:pt idx="95">
                  <c:v>284.24</c:v>
                </c:pt>
                <c:pt idx="96">
                  <c:v>279.82</c:v>
                </c:pt>
                <c:pt idx="97">
                  <c:v>275.8999999999999</c:v>
                </c:pt>
                <c:pt idx="98">
                  <c:v>276.8999999999999</c:v>
                </c:pt>
                <c:pt idx="99">
                  <c:v>277.89</c:v>
                </c:pt>
                <c:pt idx="100">
                  <c:v>278.89</c:v>
                </c:pt>
                <c:pt idx="101">
                  <c:v>279.89</c:v>
                </c:pt>
                <c:pt idx="102">
                  <c:v>280.89</c:v>
                </c:pt>
                <c:pt idx="103">
                  <c:v>281.89</c:v>
                </c:pt>
                <c:pt idx="104">
                  <c:v>282.89</c:v>
                </c:pt>
                <c:pt idx="105">
                  <c:v>283.89</c:v>
                </c:pt>
                <c:pt idx="106">
                  <c:v>284.51</c:v>
                </c:pt>
                <c:pt idx="107">
                  <c:v>285.2799999999999</c:v>
                </c:pt>
                <c:pt idx="108">
                  <c:v>286.2799999999999</c:v>
                </c:pt>
                <c:pt idx="109">
                  <c:v>287.2799999999999</c:v>
                </c:pt>
                <c:pt idx="110">
                  <c:v>288.25</c:v>
                </c:pt>
                <c:pt idx="111">
                  <c:v>289.25</c:v>
                </c:pt>
                <c:pt idx="112">
                  <c:v>290.25</c:v>
                </c:pt>
                <c:pt idx="113">
                  <c:v>291.25</c:v>
                </c:pt>
                <c:pt idx="114">
                  <c:v>292.25</c:v>
                </c:pt>
                <c:pt idx="115">
                  <c:v>293.25</c:v>
                </c:pt>
                <c:pt idx="116">
                  <c:v>294.25</c:v>
                </c:pt>
                <c:pt idx="117">
                  <c:v>295.25</c:v>
                </c:pt>
                <c:pt idx="118">
                  <c:v>296.25</c:v>
                </c:pt>
                <c:pt idx="119">
                  <c:v>297.25</c:v>
                </c:pt>
                <c:pt idx="120">
                  <c:v>298.25</c:v>
                </c:pt>
                <c:pt idx="121">
                  <c:v>298.23</c:v>
                </c:pt>
                <c:pt idx="122">
                  <c:v>297.7</c:v>
                </c:pt>
                <c:pt idx="123">
                  <c:v>294.61</c:v>
                </c:pt>
                <c:pt idx="124">
                  <c:v>293.63</c:v>
                </c:pt>
                <c:pt idx="125">
                  <c:v>293.2799999999999</c:v>
                </c:pt>
                <c:pt idx="126">
                  <c:v>293.57</c:v>
                </c:pt>
                <c:pt idx="127">
                  <c:v>293.4299999999998</c:v>
                </c:pt>
                <c:pt idx="128">
                  <c:v>292.91</c:v>
                </c:pt>
                <c:pt idx="129">
                  <c:v>293.79</c:v>
                </c:pt>
                <c:pt idx="130">
                  <c:v>293.87</c:v>
                </c:pt>
                <c:pt idx="131">
                  <c:v>294.0</c:v>
                </c:pt>
                <c:pt idx="132">
                  <c:v>294.8999999999999</c:v>
                </c:pt>
                <c:pt idx="133">
                  <c:v>294.13</c:v>
                </c:pt>
                <c:pt idx="134">
                  <c:v>294.51</c:v>
                </c:pt>
                <c:pt idx="135">
                  <c:v>295.51</c:v>
                </c:pt>
                <c:pt idx="136">
                  <c:v>296.51</c:v>
                </c:pt>
                <c:pt idx="137">
                  <c:v>297.51</c:v>
                </c:pt>
                <c:pt idx="138">
                  <c:v>298.51</c:v>
                </c:pt>
                <c:pt idx="139">
                  <c:v>299.51</c:v>
                </c:pt>
                <c:pt idx="140">
                  <c:v>300.5</c:v>
                </c:pt>
                <c:pt idx="141">
                  <c:v>301.5</c:v>
                </c:pt>
                <c:pt idx="142">
                  <c:v>302.5</c:v>
                </c:pt>
                <c:pt idx="143">
                  <c:v>303.5</c:v>
                </c:pt>
                <c:pt idx="144">
                  <c:v>304.5</c:v>
                </c:pt>
                <c:pt idx="145">
                  <c:v>305.5</c:v>
                </c:pt>
                <c:pt idx="146">
                  <c:v>306.5</c:v>
                </c:pt>
                <c:pt idx="147">
                  <c:v>307.5</c:v>
                </c:pt>
                <c:pt idx="148">
                  <c:v>308.5</c:v>
                </c:pt>
                <c:pt idx="149">
                  <c:v>309.5</c:v>
                </c:pt>
                <c:pt idx="150">
                  <c:v>310.5</c:v>
                </c:pt>
                <c:pt idx="151">
                  <c:v>311.5</c:v>
                </c:pt>
                <c:pt idx="152">
                  <c:v>312.5</c:v>
                </c:pt>
                <c:pt idx="153">
                  <c:v>313.5</c:v>
                </c:pt>
                <c:pt idx="154">
                  <c:v>314.5</c:v>
                </c:pt>
                <c:pt idx="155">
                  <c:v>315.5</c:v>
                </c:pt>
                <c:pt idx="156">
                  <c:v>316.5</c:v>
                </c:pt>
                <c:pt idx="157">
                  <c:v>317.5</c:v>
                </c:pt>
                <c:pt idx="158">
                  <c:v>318.11</c:v>
                </c:pt>
                <c:pt idx="159">
                  <c:v>319.11</c:v>
                </c:pt>
                <c:pt idx="160">
                  <c:v>320.11</c:v>
                </c:pt>
                <c:pt idx="161">
                  <c:v>321.11</c:v>
                </c:pt>
                <c:pt idx="162">
                  <c:v>322.11</c:v>
                </c:pt>
                <c:pt idx="163">
                  <c:v>322.7099999999999</c:v>
                </c:pt>
                <c:pt idx="164">
                  <c:v>321.27</c:v>
                </c:pt>
                <c:pt idx="165">
                  <c:v>320.0899999999999</c:v>
                </c:pt>
                <c:pt idx="166">
                  <c:v>319.0899999999999</c:v>
                </c:pt>
                <c:pt idx="167">
                  <c:v>317.57</c:v>
                </c:pt>
                <c:pt idx="168">
                  <c:v>315.62</c:v>
                </c:pt>
                <c:pt idx="169">
                  <c:v>314.97</c:v>
                </c:pt>
                <c:pt idx="170">
                  <c:v>314.29</c:v>
                </c:pt>
                <c:pt idx="171">
                  <c:v>313.85</c:v>
                </c:pt>
                <c:pt idx="172">
                  <c:v>313.7</c:v>
                </c:pt>
                <c:pt idx="173">
                  <c:v>313.2099999999999</c:v>
                </c:pt>
                <c:pt idx="174">
                  <c:v>312.7799999999999</c:v>
                </c:pt>
                <c:pt idx="175">
                  <c:v>312.6</c:v>
                </c:pt>
                <c:pt idx="176">
                  <c:v>313.6</c:v>
                </c:pt>
                <c:pt idx="177">
                  <c:v>314.5899999999999</c:v>
                </c:pt>
                <c:pt idx="178">
                  <c:v>315.4599999999999</c:v>
                </c:pt>
                <c:pt idx="179">
                  <c:v>316.45</c:v>
                </c:pt>
                <c:pt idx="180">
                  <c:v>317.45</c:v>
                </c:pt>
                <c:pt idx="181">
                  <c:v>318.45</c:v>
                </c:pt>
                <c:pt idx="182">
                  <c:v>319.45</c:v>
                </c:pt>
                <c:pt idx="183">
                  <c:v>319.8</c:v>
                </c:pt>
                <c:pt idx="184">
                  <c:v>320.8</c:v>
                </c:pt>
                <c:pt idx="185">
                  <c:v>321.8</c:v>
                </c:pt>
                <c:pt idx="186">
                  <c:v>322.8</c:v>
                </c:pt>
                <c:pt idx="187">
                  <c:v>323.8</c:v>
                </c:pt>
                <c:pt idx="188">
                  <c:v>324.8</c:v>
                </c:pt>
                <c:pt idx="189">
                  <c:v>325.8</c:v>
                </c:pt>
                <c:pt idx="190">
                  <c:v>326.75</c:v>
                </c:pt>
                <c:pt idx="191">
                  <c:v>327.67</c:v>
                </c:pt>
                <c:pt idx="192">
                  <c:v>328.67</c:v>
                </c:pt>
                <c:pt idx="193">
                  <c:v>329.67</c:v>
                </c:pt>
                <c:pt idx="194">
                  <c:v>330.67</c:v>
                </c:pt>
                <c:pt idx="195">
                  <c:v>331.67</c:v>
                </c:pt>
                <c:pt idx="196">
                  <c:v>332.67</c:v>
                </c:pt>
                <c:pt idx="197">
                  <c:v>333.67</c:v>
                </c:pt>
                <c:pt idx="198">
                  <c:v>334.67</c:v>
                </c:pt>
                <c:pt idx="199">
                  <c:v>335.67</c:v>
                </c:pt>
                <c:pt idx="200">
                  <c:v>336.67</c:v>
                </c:pt>
                <c:pt idx="201">
                  <c:v>337.67</c:v>
                </c:pt>
                <c:pt idx="202">
                  <c:v>338.67</c:v>
                </c:pt>
                <c:pt idx="203">
                  <c:v>338.51</c:v>
                </c:pt>
                <c:pt idx="204">
                  <c:v>338.1</c:v>
                </c:pt>
                <c:pt idx="205">
                  <c:v>334.01</c:v>
                </c:pt>
                <c:pt idx="206">
                  <c:v>334.51</c:v>
                </c:pt>
                <c:pt idx="207">
                  <c:v>334.75</c:v>
                </c:pt>
                <c:pt idx="208">
                  <c:v>334.5</c:v>
                </c:pt>
                <c:pt idx="209">
                  <c:v>333.02</c:v>
                </c:pt>
                <c:pt idx="210">
                  <c:v>331.96</c:v>
                </c:pt>
                <c:pt idx="211">
                  <c:v>330.34</c:v>
                </c:pt>
                <c:pt idx="212">
                  <c:v>327.68</c:v>
                </c:pt>
                <c:pt idx="213">
                  <c:v>324.58</c:v>
                </c:pt>
                <c:pt idx="214">
                  <c:v>320.91</c:v>
                </c:pt>
                <c:pt idx="215">
                  <c:v>317.62</c:v>
                </c:pt>
                <c:pt idx="216">
                  <c:v>313.81</c:v>
                </c:pt>
                <c:pt idx="217">
                  <c:v>307.3399999999999</c:v>
                </c:pt>
                <c:pt idx="218">
                  <c:v>303.49</c:v>
                </c:pt>
                <c:pt idx="219">
                  <c:v>301.41</c:v>
                </c:pt>
                <c:pt idx="220">
                  <c:v>302.41</c:v>
                </c:pt>
                <c:pt idx="221">
                  <c:v>303.41</c:v>
                </c:pt>
                <c:pt idx="222">
                  <c:v>304.41</c:v>
                </c:pt>
                <c:pt idx="223">
                  <c:v>305.41</c:v>
                </c:pt>
                <c:pt idx="224">
                  <c:v>306.41</c:v>
                </c:pt>
                <c:pt idx="225">
                  <c:v>307.41</c:v>
                </c:pt>
                <c:pt idx="226">
                  <c:v>308.41</c:v>
                </c:pt>
                <c:pt idx="227">
                  <c:v>308.75</c:v>
                </c:pt>
                <c:pt idx="228">
                  <c:v>309.75</c:v>
                </c:pt>
                <c:pt idx="229">
                  <c:v>310.75</c:v>
                </c:pt>
                <c:pt idx="230">
                  <c:v>311.7099999999999</c:v>
                </c:pt>
                <c:pt idx="231">
                  <c:v>312.7099999999999</c:v>
                </c:pt>
                <c:pt idx="232">
                  <c:v>313.7099999999999</c:v>
                </c:pt>
                <c:pt idx="233">
                  <c:v>314.7099999999999</c:v>
                </c:pt>
                <c:pt idx="234">
                  <c:v>315.7099999999999</c:v>
                </c:pt>
                <c:pt idx="235">
                  <c:v>316.7099999999999</c:v>
                </c:pt>
                <c:pt idx="236">
                  <c:v>317.7099999999999</c:v>
                </c:pt>
                <c:pt idx="237">
                  <c:v>318.7099999999999</c:v>
                </c:pt>
                <c:pt idx="238">
                  <c:v>319.7099999999999</c:v>
                </c:pt>
                <c:pt idx="239">
                  <c:v>320.7099999999999</c:v>
                </c:pt>
                <c:pt idx="240">
                  <c:v>321.7099999999999</c:v>
                </c:pt>
              </c:numCache>
            </c:numRef>
          </c:yVal>
          <c:smooth val="0"/>
        </c:ser>
        <c:dLbls>
          <c:showLegendKey val="0"/>
          <c:showVal val="0"/>
          <c:showCatName val="0"/>
          <c:showSerName val="0"/>
          <c:showPercent val="0"/>
          <c:showBubbleSize val="0"/>
        </c:dLbls>
        <c:axId val="-2114872200"/>
        <c:axId val="-2114928840"/>
      </c:scatterChart>
      <c:valAx>
        <c:axId val="-2114872200"/>
        <c:scaling>
          <c:orientation val="minMax"/>
          <c:max val="240.0"/>
        </c:scaling>
        <c:delete val="0"/>
        <c:axPos val="b"/>
        <c:numFmt formatCode="General" sourceLinked="1"/>
        <c:majorTickMark val="out"/>
        <c:minorTickMark val="none"/>
        <c:tickLblPos val="nextTo"/>
        <c:crossAx val="-2114928840"/>
        <c:crosses val="autoZero"/>
        <c:crossBetween val="midCat"/>
        <c:majorUnit val="48.0"/>
        <c:minorUnit val="24.0"/>
      </c:valAx>
      <c:valAx>
        <c:axId val="-2114928840"/>
        <c:scaling>
          <c:orientation val="minMax"/>
        </c:scaling>
        <c:delete val="0"/>
        <c:axPos val="l"/>
        <c:majorGridlines/>
        <c:title>
          <c:tx>
            <c:rich>
              <a:bodyPr rot="-5400000" vert="horz"/>
              <a:lstStyle/>
              <a:p>
                <a:pPr>
                  <a:defRPr/>
                </a:pPr>
                <a:r>
                  <a:rPr lang="en-US" dirty="0" smtClean="0"/>
                  <a:t>Water Age (</a:t>
                </a:r>
                <a:r>
                  <a:rPr lang="en-US" dirty="0" err="1" smtClean="0"/>
                  <a:t>hr</a:t>
                </a:r>
                <a:r>
                  <a:rPr lang="en-US" dirty="0" smtClean="0"/>
                  <a:t>)</a:t>
                </a:r>
                <a:endParaRPr lang="en-US" dirty="0"/>
              </a:p>
            </c:rich>
          </c:tx>
          <c:layout/>
          <c:overlay val="0"/>
        </c:title>
        <c:numFmt formatCode="General" sourceLinked="1"/>
        <c:majorTickMark val="out"/>
        <c:minorTickMark val="none"/>
        <c:tickLblPos val="nextTo"/>
        <c:crossAx val="-2114872200"/>
        <c:crosses val="autoZero"/>
        <c:crossBetween val="midCat"/>
      </c:valAx>
    </c:plotArea>
    <c:legend>
      <c:legendPos val="r"/>
      <c:layout>
        <c:manualLayout>
          <c:xMode val="edge"/>
          <c:yMode val="edge"/>
          <c:x val="0.609651657620468"/>
          <c:y val="0.29451500984252"/>
          <c:w val="0.265752873123869"/>
          <c:h val="0.204719980314961"/>
        </c:manualLayout>
      </c:layout>
      <c:overlay val="0"/>
      <c:spPr>
        <a:solidFill>
          <a:schemeClr val="bg1"/>
        </a:solidFill>
        <a:ln>
          <a:solidFill>
            <a:schemeClr val="tx1"/>
          </a:solidFill>
        </a:ln>
      </c:spPr>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5/22/15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picture here to be a model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Fluid</a:t>
            </a:r>
            <a:r>
              <a:rPr lang="en-US" baseline="0" dirty="0" smtClean="0"/>
              <a:t> dynamics modeling techniques used to look at mixing.</a:t>
            </a:r>
          </a:p>
          <a:p>
            <a:r>
              <a:rPr lang="en-US" dirty="0" smtClean="0"/>
              <a:t>Inlet</a:t>
            </a:r>
            <a:r>
              <a:rPr lang="en-US" baseline="0" dirty="0" smtClean="0"/>
              <a:t> diameter effects velocity and jetting action.  </a:t>
            </a:r>
          </a:p>
          <a:p>
            <a:r>
              <a:rPr lang="en-US" baseline="0" dirty="0" smtClean="0"/>
              <a:t>When the inlet outlet are same pipe may influence the minimum diameter</a:t>
            </a:r>
          </a:p>
          <a:p>
            <a:r>
              <a:rPr lang="en-US" baseline="0" dirty="0" smtClean="0"/>
              <a:t>When inlet/outlet are separate, reduces the risk of short circuiting</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Separating inlet/outlet can be considered for new tank, not feasible for existing tank</a:t>
            </a:r>
          </a:p>
          <a:p>
            <a:r>
              <a:rPr lang="en-US" baseline="0" dirty="0" smtClean="0"/>
              <a:t>Changing the size of the inlet/outlet pipe will vary in cost and ease of construction same with installation of a mixing system.  They would have a cost and some would require the tank to be empty to install.  </a:t>
            </a:r>
          </a:p>
          <a:p>
            <a:r>
              <a:rPr lang="en-US" dirty="0" smtClean="0"/>
              <a:t>Changing the operational range has little to know cost.  The ability to change the operational range depends</a:t>
            </a:r>
            <a:r>
              <a:rPr lang="en-US" baseline="0" dirty="0" smtClean="0"/>
              <a:t> on </a:t>
            </a:r>
          </a:p>
          <a:p>
            <a:endParaRPr lang="en-US" baseline="0" dirty="0" smtClean="0"/>
          </a:p>
          <a:p>
            <a:r>
              <a:rPr lang="en-US" baseline="0" dirty="0" smtClean="0"/>
              <a:t>Mention different types of mixing systems passive/active.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t>
            </a:r>
            <a:r>
              <a:rPr lang="en-US" dirty="0" err="1" smtClean="0"/>
              <a:t>MassDEP</a:t>
            </a:r>
            <a:r>
              <a:rPr lang="en-US" baseline="0" dirty="0" smtClean="0"/>
              <a:t> Guidelines </a:t>
            </a:r>
            <a:endParaRPr lang="en-US" dirty="0" smtClean="0"/>
          </a:p>
          <a:p>
            <a:r>
              <a:rPr lang="en-US" dirty="0" smtClean="0"/>
              <a:t>Pressure fluctuation at varying</a:t>
            </a:r>
            <a:r>
              <a:rPr lang="en-US" baseline="0" dirty="0" smtClean="0"/>
              <a:t> tank levels will also depend on system demands.  </a:t>
            </a:r>
            <a:r>
              <a:rPr lang="en-US" baseline="0" dirty="0" err="1" smtClean="0"/>
              <a:t>Headloss</a:t>
            </a:r>
            <a:r>
              <a:rPr lang="en-US" baseline="0" dirty="0" smtClean="0"/>
              <a:t> in system under peak hour may cause more than a 4 psi difference.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Operating ranges would include one complete cycle</a:t>
            </a:r>
            <a:r>
              <a:rPr lang="en-US" baseline="0" dirty="0" smtClean="0"/>
              <a:t> per day.  </a:t>
            </a:r>
          </a:p>
          <a:p>
            <a:r>
              <a:rPr lang="en-US" baseline="0" dirty="0" smtClean="0"/>
              <a:t>Go to simplistic model to show how this would affect water age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378202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presentation 2 model to demonstrate effect changing the operating range of the tank effects water age. </a:t>
            </a:r>
          </a:p>
          <a:p>
            <a:endParaRPr lang="en-US" dirty="0" smtClean="0"/>
          </a:p>
          <a:p>
            <a:r>
              <a:rPr lang="en-US" dirty="0" smtClean="0"/>
              <a:t>show</a:t>
            </a:r>
            <a:r>
              <a:rPr lang="en-US" baseline="0" dirty="0" smtClean="0"/>
              <a:t> screen shots with pressures and water age under two different operating conditions.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59656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picture here to be a model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Water purchased from Worcester is pumped – pump station has two pumps and an emergency generator.</a:t>
            </a:r>
          </a:p>
          <a:p>
            <a:pPr>
              <a:lnSpc>
                <a:spcPct val="80000"/>
              </a:lnSpc>
            </a:pPr>
            <a:r>
              <a:rPr lang="en-US" dirty="0" smtClean="0"/>
              <a:t>2006 WDS has 2025 required storage</a:t>
            </a:r>
            <a:r>
              <a:rPr lang="en-US" baseline="0" dirty="0" smtClean="0"/>
              <a:t> of  0.34 mg based on equalization of 0.16 mg and a basic fire flow of 1,500 gpm for 2 hrs.  Emergency component was waived.</a:t>
            </a:r>
          </a:p>
          <a:p>
            <a:pPr>
              <a:lnSpc>
                <a:spcPct val="80000"/>
              </a:lnSpc>
            </a:pPr>
            <a:endParaRPr lang="en-US" baseline="0" dirty="0" smtClean="0"/>
          </a:p>
          <a:p>
            <a:pPr>
              <a:lnSpc>
                <a:spcPct val="80000"/>
              </a:lnSpc>
            </a:pPr>
            <a:r>
              <a:rPr lang="en-US" baseline="0" dirty="0" smtClean="0"/>
              <a:t>Talk about </a:t>
            </a:r>
            <a:r>
              <a:rPr lang="en-US" baseline="0" dirty="0" err="1" smtClean="0"/>
              <a:t>worcester</a:t>
            </a:r>
            <a:r>
              <a:rPr lang="en-US" baseline="0" dirty="0" smtClean="0"/>
              <a:t> system – surface water.  Paxton is a consecutive system and has to maintain a residual throughout the system.  They were having  problems maintaining residual at extremities.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comes from </a:t>
            </a:r>
            <a:r>
              <a:rPr lang="en-US" dirty="0" err="1" smtClean="0"/>
              <a:t>worcester</a:t>
            </a:r>
            <a:r>
              <a:rPr lang="en-US" dirty="0" smtClean="0"/>
              <a:t>.  Controls for Paxton based on water levels in</a:t>
            </a:r>
            <a:r>
              <a:rPr lang="en-US" baseline="0" dirty="0" smtClean="0"/>
              <a:t> the </a:t>
            </a:r>
            <a:r>
              <a:rPr lang="en-US" baseline="0" dirty="0" err="1" smtClean="0"/>
              <a:t>Asnebumskit</a:t>
            </a:r>
            <a:r>
              <a:rPr lang="en-US" baseline="0" dirty="0" smtClean="0"/>
              <a:t> Tank, which is the closer of the two to the supply.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146803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2010 tank inspection</a:t>
            </a:r>
            <a:r>
              <a:rPr lang="en-US" baseline="0" dirty="0" smtClean="0"/>
              <a:t> called for $300,000 in repairs,  </a:t>
            </a:r>
            <a:r>
              <a:rPr lang="en-US" dirty="0" smtClean="0"/>
              <a:t>Repairs include</a:t>
            </a:r>
            <a:r>
              <a:rPr lang="en-US" baseline="0" dirty="0" smtClean="0"/>
              <a:t>: sandblasting and painting interior of tank, new ladders, repairs to roof hatch, vent, and overflow, new </a:t>
            </a:r>
            <a:r>
              <a:rPr lang="en-US" baseline="0" dirty="0" err="1" smtClean="0"/>
              <a:t>cathodic</a:t>
            </a:r>
            <a:r>
              <a:rPr lang="en-US" baseline="0" dirty="0" smtClean="0"/>
              <a:t> projection system.</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Age</a:t>
            </a:r>
            <a:r>
              <a:rPr lang="en-US" baseline="0" dirty="0" smtClean="0"/>
              <a:t> in Maple Street approx. 30-31 days old</a:t>
            </a:r>
          </a:p>
          <a:p>
            <a:pPr>
              <a:lnSpc>
                <a:spcPct val="80000"/>
              </a:lnSpc>
            </a:pPr>
            <a:r>
              <a:rPr lang="en-US" baseline="0" dirty="0" smtClean="0"/>
              <a:t>Age in </a:t>
            </a:r>
            <a:r>
              <a:rPr lang="en-US" baseline="0" dirty="0" err="1" smtClean="0"/>
              <a:t>Asnebumskit</a:t>
            </a:r>
            <a:r>
              <a:rPr lang="en-US" baseline="0" dirty="0" smtClean="0"/>
              <a:t> Tank approximately 12-13 days</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t>
            </a:r>
            <a:r>
              <a:rPr lang="en-US" dirty="0" smtClean="0"/>
              <a:t>aren’t </a:t>
            </a:r>
            <a:r>
              <a:rPr lang="en-US" dirty="0" smtClean="0"/>
              <a:t>having</a:t>
            </a:r>
            <a:r>
              <a:rPr lang="en-US" baseline="0" dirty="0" smtClean="0"/>
              <a:t> DBP problems.  The issue is maintaining the chlorine residual.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8612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Recommendations from an</a:t>
            </a:r>
            <a:r>
              <a:rPr lang="en-US" baseline="0" dirty="0" smtClean="0"/>
              <a:t> Extended Period Simulation and  Water Quality Study</a:t>
            </a:r>
          </a:p>
          <a:p>
            <a:pPr>
              <a:lnSpc>
                <a:spcPct val="80000"/>
              </a:lnSpc>
            </a:pPr>
            <a:r>
              <a:rPr lang="en-US" baseline="0" dirty="0" smtClean="0"/>
              <a:t>Based on the study they do not need the storage, but the tank helped maintain pressures on that side of the system and provide fire protection in the </a:t>
            </a:r>
            <a:r>
              <a:rPr lang="en-US" baseline="0" dirty="0" err="1" smtClean="0"/>
              <a:t>anna</a:t>
            </a:r>
            <a:r>
              <a:rPr lang="en-US" baseline="0" dirty="0" smtClean="0"/>
              <a:t> </a:t>
            </a:r>
            <a:r>
              <a:rPr lang="en-US" baseline="0" dirty="0" err="1" smtClean="0"/>
              <a:t>maria</a:t>
            </a:r>
            <a:r>
              <a:rPr lang="en-US" baseline="0" dirty="0" smtClean="0"/>
              <a:t> </a:t>
            </a:r>
            <a:r>
              <a:rPr lang="en-US" baseline="0" dirty="0" err="1" smtClean="0"/>
              <a:t>colleage</a:t>
            </a:r>
            <a:r>
              <a:rPr lang="en-US" baseline="0" dirty="0" smtClean="0"/>
              <a:t> area.  </a:t>
            </a:r>
          </a:p>
          <a:p>
            <a:pPr>
              <a:lnSpc>
                <a:spcPct val="80000"/>
              </a:lnSpc>
            </a:pPr>
            <a:r>
              <a:rPr lang="en-US" baseline="0" dirty="0" smtClean="0"/>
              <a:t>Study verified the model under EPS, water age and water quality (chlorine </a:t>
            </a:r>
            <a:r>
              <a:rPr lang="en-US" baseline="0" dirty="0" smtClean="0"/>
              <a:t>residuals</a:t>
            </a:r>
            <a:r>
              <a:rPr lang="en-US" baseline="0" dirty="0" smtClean="0"/>
              <a:t>) were looked at.  Alternative solutions included modifying the operation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Chlorine pump for emergencies to get the residuals to the </a:t>
            </a:r>
            <a:r>
              <a:rPr lang="en-US" dirty="0" err="1" smtClean="0"/>
              <a:t>extermities</a:t>
            </a:r>
            <a:r>
              <a:rPr lang="en-US" dirty="0" smtClean="0"/>
              <a: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Age</a:t>
            </a:r>
            <a:r>
              <a:rPr lang="en-US" baseline="0" dirty="0" smtClean="0"/>
              <a:t> in existing Maple Street approx. 30-31 days old</a:t>
            </a:r>
          </a:p>
          <a:p>
            <a:pPr>
              <a:lnSpc>
                <a:spcPct val="80000"/>
              </a:lnSpc>
            </a:pPr>
            <a:r>
              <a:rPr lang="en-US" baseline="0" dirty="0" smtClean="0"/>
              <a:t>Age in proposed tank approximately 12-13 days</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Extremities sill have issues but overall the system water</a:t>
            </a:r>
            <a:r>
              <a:rPr lang="en-US" baseline="0" dirty="0" smtClean="0"/>
              <a:t> age will be improved with the new tank.</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20321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picture here to be a model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Most models are steady</a:t>
            </a:r>
            <a:r>
              <a:rPr lang="en-US" baseline="0" dirty="0" smtClean="0"/>
              <a:t> state</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can look at water age, source/contaminant tracing</a:t>
            </a:r>
            <a:r>
              <a:rPr lang="en-US" baseline="0" dirty="0" smtClean="0"/>
              <a:t> (what percentage of water at a particular location is from a particular source) this shows blending over time.  Can also tract a contaminate either from a source or from a tank.  Also, can considered growth and decay of chemical or biological constituents (this includes chlorine).</a:t>
            </a: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170508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Zero is midnight.</a:t>
            </a:r>
            <a:r>
              <a:rPr lang="en-US" baseline="0" dirty="0" smtClean="0"/>
              <a:t>  Talk about the lower demands overnight that the levels mimic the demand patterns.  Demands highest in mid morning and early evening.  Also see where the pumps come on and off.</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6388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Detecting</a:t>
            </a:r>
            <a:r>
              <a:rPr lang="en-US" baseline="0" dirty="0" smtClean="0"/>
              <a:t> chlorine levels in the system involves extensive data collection.  Need to do bottle tests at the source to determine the chlorine decay rate from your source water</a:t>
            </a:r>
          </a:p>
          <a:p>
            <a:r>
              <a:rPr lang="en-US" baseline="0" dirty="0" smtClean="0"/>
              <a:t>Then need to get chlorine level measurements throughout the distribution system to determine the decay rate from the pipe walls</a:t>
            </a:r>
          </a:p>
          <a:p>
            <a:endParaRPr lang="en-US" baseline="0" dirty="0" smtClean="0"/>
          </a:p>
          <a:p>
            <a:r>
              <a:rPr lang="en-US" baseline="0" dirty="0" smtClean="0"/>
              <a:t>To do the growth/decay modeling requires intensive data collection on source water decay rates and distribution system decay rates.  This is more difficult to model.  Water age is typically used as a measure of the overall water quality.  Typically areas with older water will have lower chlorine residuals, etc.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quality issues include high disinfection byproducts, low chlorine residual,</a:t>
            </a:r>
            <a:r>
              <a:rPr lang="en-US" baseline="0" dirty="0" smtClean="0"/>
              <a:t> system that do not need to chlorinate there is more of a chance for bacteria to develop</a:t>
            </a:r>
          </a:p>
          <a:p>
            <a:endParaRPr lang="en-US" baseline="0" dirty="0" smtClean="0"/>
          </a:p>
          <a:p>
            <a:r>
              <a:rPr lang="en-US" baseline="0" dirty="0" smtClean="0"/>
              <a:t>Large water mains serving only a few customers can cause the water in the pipe to stay in the pipes for long periods of time</a:t>
            </a:r>
          </a:p>
          <a:p>
            <a:r>
              <a:rPr lang="en-US" baseline="0" dirty="0" smtClean="0"/>
              <a:t>Water storage tanks typically the main contributed to high water ages especially if they are oversized.  Historically the opinion was bigger is better.  The extent of the water age in tanks depends on mixing, turnover rates, inlet/outlet piping, hydraulics, size</a:t>
            </a:r>
          </a:p>
          <a:p>
            <a:endParaRPr lang="en-US" baseline="0" dirty="0" smtClean="0"/>
          </a:p>
          <a:p>
            <a:r>
              <a:rPr lang="en-US" baseline="0" dirty="0" smtClean="0"/>
              <a:t>After this slide go to the model to show water age, controls, results graphs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51942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Paxton model to show how</a:t>
            </a:r>
            <a:r>
              <a:rPr lang="en-US" baseline="0" dirty="0" smtClean="0"/>
              <a:t> demand patterns set up, controls inputted, and how water age is newest by source and oldest at tanks and extremities.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348546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none" baseline="0">
                <a:solidFill>
                  <a:srgbClr val="4F81B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noAutofit/>
          </a:bodyPr>
          <a:lstStyle>
            <a:lvl1pPr algn="l">
              <a:defRPr sz="3600" b="1" cap="none" baseline="0">
                <a:solidFill>
                  <a:schemeClr val="accent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762000" y="6356350"/>
            <a:ext cx="2133600" cy="365125"/>
          </a:xfrm>
          <a:prstGeom prst="rect">
            <a:avLst/>
          </a:prstGeom>
        </p:spPr>
        <p:txBody>
          <a:bodyPr/>
          <a:lstStyle/>
          <a:p>
            <a:fld id="{757B281C-5159-4971-8228-52B9A72E9ED2}" type="datetimeFigureOut">
              <a:rPr lang="en-US" smtClean="0"/>
              <a:pPr/>
              <a:t>5/22/15</a:t>
            </a:fld>
            <a:endParaRPr lang="en-US" dirty="0"/>
          </a:p>
        </p:txBody>
      </p:sp>
      <p:sp>
        <p:nvSpPr>
          <p:cNvPr id="5" name="Footer Placeholder 4"/>
          <p:cNvSpPr>
            <a:spLocks noGrp="1"/>
          </p:cNvSpPr>
          <p:nvPr>
            <p:ph type="ftr" sz="quarter" idx="11"/>
          </p:nvPr>
        </p:nvSpPr>
        <p:spPr/>
        <p:txBody>
          <a:bodyPr/>
          <a:lstStyle/>
          <a:p>
            <a:r>
              <a:rPr lang="en-US" dirty="0" smtClean="0"/>
              <a:t>www.tataandhoward.com</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www.tataandhoward.com</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www.tataandhoward.com</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www.tataandhoward.com</a:t>
            </a:r>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3600" b="1" i="0" kern="1200" dirty="0" smtClean="0">
          <a:solidFill>
            <a:schemeClr val="accent1"/>
          </a:solidFill>
          <a:latin typeface="Verdana"/>
          <a:ea typeface="+mj-ea"/>
          <a:cs typeface="Verdana"/>
        </a:defRPr>
      </a:lvl1pPr>
    </p:titleStyle>
    <p:bodyStyle>
      <a:lvl1pPr marL="342900" indent="-342900" algn="l" defTabSz="914400" rtl="0" eaLnBrk="1" latinLnBrk="0" hangingPunct="1">
        <a:spcBef>
          <a:spcPct val="20000"/>
        </a:spcBef>
        <a:buFont typeface="Arial" pitchFamily="34" charset="0"/>
        <a:buChar char="•"/>
        <a:defRPr sz="2800" b="0" i="0" kern="1200">
          <a:solidFill>
            <a:schemeClr val="tx1"/>
          </a:solidFill>
          <a:latin typeface="Verdana"/>
          <a:ea typeface="+mn-ea"/>
          <a:cs typeface="Verdana"/>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Verdana"/>
          <a:ea typeface="+mn-ea"/>
          <a:cs typeface="Verdana"/>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Verdana"/>
          <a:ea typeface="+mn-ea"/>
          <a:cs typeface="Verdana"/>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Verdana"/>
          <a:ea typeface="+mn-ea"/>
          <a:cs typeface="Verdana"/>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6.emf"/><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tmp"/><Relationship Id="rId6" Type="http://schemas.openxmlformats.org/officeDocument/2006/relationships/image" Target="../media/image12.tmp"/><Relationship Id="rId7" Type="http://schemas.openxmlformats.org/officeDocument/2006/relationships/image" Target="../media/image13.tmp"/><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tmp"/><Relationship Id="rId5" Type="http://schemas.openxmlformats.org/officeDocument/2006/relationships/image" Target="../media/image15.tmp"/><Relationship Id="rId6" Type="http://schemas.openxmlformats.org/officeDocument/2006/relationships/image" Target="../media/image16.tmp"/><Relationship Id="rId7" Type="http://schemas.openxmlformats.org/officeDocument/2006/relationships/image" Target="../media/image17.tmp"/><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3.xml"/><Relationship Id="rId5" Type="http://schemas.openxmlformats.org/officeDocument/2006/relationships/notesSlide" Target="../notesSlides/notesSlide18.xml"/><Relationship Id="rId1" Type="http://schemas.openxmlformats.org/officeDocument/2006/relationships/tags" Target="../tags/tag10.xml"/><Relationship Id="rId2" Type="http://schemas.openxmlformats.org/officeDocument/2006/relationships/tags" Target="../tags/ta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Layout" Target="../slideLayouts/slideLayout3.xml"/><Relationship Id="rId5" Type="http://schemas.openxmlformats.org/officeDocument/2006/relationships/notesSlide" Target="../notesSlides/notesSlide20.xml"/><Relationship Id="rId1" Type="http://schemas.openxmlformats.org/officeDocument/2006/relationships/tags" Target="../tags/tag13.xml"/><Relationship Id="rId2"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3.xml"/><Relationship Id="rId5" Type="http://schemas.openxmlformats.org/officeDocument/2006/relationships/notesSlide" Target="../notesSlides/notesSlide21.xml"/><Relationship Id="rId6" Type="http://schemas.openxmlformats.org/officeDocument/2006/relationships/image" Target="../media/image20.jpeg"/><Relationship Id="rId1" Type="http://schemas.openxmlformats.org/officeDocument/2006/relationships/tags" Target="../tags/tag16.xml"/><Relationship Id="rId2"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slideLayout" Target="../slideLayouts/slideLayout3.xml"/><Relationship Id="rId5" Type="http://schemas.openxmlformats.org/officeDocument/2006/relationships/notesSlide" Target="../notesSlides/notesSlide22.xml"/><Relationship Id="rId1" Type="http://schemas.openxmlformats.org/officeDocument/2006/relationships/tags" Target="../tags/tag19.xml"/><Relationship Id="rId2"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3.xml"/><Relationship Id="rId5" Type="http://schemas.openxmlformats.org/officeDocument/2006/relationships/notesSlide" Target="../notesSlides/notesSlide23.xml"/><Relationship Id="rId6" Type="http://schemas.openxmlformats.org/officeDocument/2006/relationships/chart" Target="../charts/chart3.xml"/><Relationship Id="rId1" Type="http://schemas.openxmlformats.org/officeDocument/2006/relationships/tags" Target="../tags/tag22.xml"/><Relationship Id="rId2"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tmp"/><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3.xml"/><Relationship Id="rId5" Type="http://schemas.openxmlformats.org/officeDocument/2006/relationships/notesSlide" Target="../notesSlides/notesSlide25.xml"/><Relationship Id="rId1" Type="http://schemas.openxmlformats.org/officeDocument/2006/relationships/tags" Target="../tags/tag25.xml"/><Relationship Id="rId2"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3.xml"/><Relationship Id="rId5" Type="http://schemas.openxmlformats.org/officeDocument/2006/relationships/notesSlide" Target="../notesSlides/notesSlide26.xml"/><Relationship Id="rId6" Type="http://schemas.openxmlformats.org/officeDocument/2006/relationships/image" Target="../media/image24.jpeg"/><Relationship Id="rId1" Type="http://schemas.openxmlformats.org/officeDocument/2006/relationships/tags" Target="../tags/tag28.xml"/><Relationship Id="rId2"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3.xml"/><Relationship Id="rId5" Type="http://schemas.openxmlformats.org/officeDocument/2006/relationships/notesSlide" Target="../notesSlides/notesSlide27.xml"/><Relationship Id="rId6" Type="http://schemas.openxmlformats.org/officeDocument/2006/relationships/chart" Target="../charts/chart4.xml"/><Relationship Id="rId1" Type="http://schemas.openxmlformats.org/officeDocument/2006/relationships/tags" Target="../tags/tag31.xml"/><Relationship Id="rId2"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3.xml"/><Relationship Id="rId5" Type="http://schemas.openxmlformats.org/officeDocument/2006/relationships/notesSlide" Target="../notesSlides/notesSlide29.xml"/><Relationship Id="rId1" Type="http://schemas.openxmlformats.org/officeDocument/2006/relationships/tags" Target="../tags/tag34.xml"/><Relationship Id="rId2"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0.xml"/><Relationship Id="rId1" Type="http://schemas.openxmlformats.org/officeDocument/2006/relationships/tags" Target="../tags/tag37.xml"/><Relationship Id="rId2"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3.xml"/><Relationship Id="rId5" Type="http://schemas.openxmlformats.org/officeDocument/2006/relationships/notesSlide" Target="../notesSlides/notesSlide4.xml"/><Relationship Id="rId1" Type="http://schemas.openxmlformats.org/officeDocument/2006/relationships/tags" Target="../tags/tag7.xml"/><Relationship Id="rId2" Type="http://schemas.openxmlformats.org/officeDocument/2006/relationships/tags" Target="../tags/tag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639146" y="1600200"/>
            <a:ext cx="6180224" cy="1470025"/>
          </a:xfrm>
        </p:spPr>
        <p:txBody>
          <a:bodyPr>
            <a:normAutofit fontScale="90000"/>
          </a:bodyPr>
          <a:lstStyle/>
          <a:p>
            <a:r>
              <a:rPr lang="en-US" dirty="0" smtClean="0"/>
              <a:t>Water Storage Tanks</a:t>
            </a:r>
            <a:br>
              <a:rPr lang="en-US" dirty="0" smtClean="0"/>
            </a:br>
            <a:r>
              <a:rPr lang="en-US" dirty="0" smtClean="0"/>
              <a:t>Hydraulic Modeling and Water Quality Considerations</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Justine Carroll, </a:t>
            </a:r>
            <a:r>
              <a:rPr lang="en-US" sz="2400" dirty="0" smtClean="0">
                <a:latin typeface="+mn-lt"/>
              </a:rPr>
              <a:t>P.E</a:t>
            </a:r>
            <a:r>
              <a:rPr lang="en-US" sz="2400" dirty="0" smtClean="0">
                <a:latin typeface="+mn-lt"/>
              </a:rPr>
              <a:t>.</a:t>
            </a:r>
          </a:p>
          <a:p>
            <a:r>
              <a:rPr lang="en-US" sz="2400" dirty="0" smtClean="0">
                <a:latin typeface="+mn-lt"/>
              </a:rPr>
              <a:t>Project Manager</a:t>
            </a:r>
            <a:endParaRPr lang="en-US" sz="2400" dirty="0" smtClean="0">
              <a:latin typeface="+mn-lt"/>
            </a:endParaRPr>
          </a:p>
        </p:txBody>
      </p:sp>
      <p:pic>
        <p:nvPicPr>
          <p:cNvPr id="4" name="Picture 3" descr="TH_2c_tag_PMS.ep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76800" y="5562600"/>
            <a:ext cx="3942570" cy="956170"/>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Age</a:t>
            </a:r>
            <a:endParaRPr lang="en-US" dirty="0"/>
          </a:p>
        </p:txBody>
      </p:sp>
      <p:sp>
        <p:nvSpPr>
          <p:cNvPr id="3" name="Content Placeholder 2"/>
          <p:cNvSpPr>
            <a:spLocks noGrp="1"/>
          </p:cNvSpPr>
          <p:nvPr>
            <p:ph idx="1"/>
          </p:nvPr>
        </p:nvSpPr>
        <p:spPr/>
        <p:txBody>
          <a:bodyPr>
            <a:normAutofit fontScale="92500"/>
          </a:bodyPr>
          <a:lstStyle/>
          <a:p>
            <a:r>
              <a:rPr lang="en-US" dirty="0" smtClean="0"/>
              <a:t>Time spent in the system</a:t>
            </a:r>
          </a:p>
          <a:p>
            <a:r>
              <a:rPr lang="en-US" dirty="0" smtClean="0"/>
              <a:t>Source water age is zero</a:t>
            </a:r>
          </a:p>
          <a:p>
            <a:r>
              <a:rPr lang="en-US" dirty="0" smtClean="0"/>
              <a:t>Older water can lead to water quality problems</a:t>
            </a:r>
          </a:p>
          <a:p>
            <a:r>
              <a:rPr lang="en-US" dirty="0" smtClean="0"/>
              <a:t>Causes of high water ages include the following:</a:t>
            </a:r>
          </a:p>
          <a:p>
            <a:pPr lvl="1"/>
            <a:r>
              <a:rPr lang="en-US" dirty="0" smtClean="0"/>
              <a:t>Low demands</a:t>
            </a:r>
          </a:p>
          <a:p>
            <a:pPr lvl="1"/>
            <a:r>
              <a:rPr lang="en-US" dirty="0" smtClean="0"/>
              <a:t>System extremities</a:t>
            </a:r>
          </a:p>
          <a:p>
            <a:pPr lvl="1"/>
            <a:r>
              <a:rPr lang="en-US" dirty="0"/>
              <a:t>Water storage tanks</a:t>
            </a:r>
          </a:p>
          <a:p>
            <a:pPr lvl="1"/>
            <a:endParaRPr lang="en-US" dirty="0"/>
          </a:p>
        </p:txBody>
      </p:sp>
    </p:spTree>
    <p:extLst>
      <p:ext uri="{BB962C8B-B14F-4D97-AF65-F5344CB8AC3E}">
        <p14:creationId xmlns:p14="http://schemas.microsoft.com/office/powerpoint/2010/main" val="24382971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9518" y="-11686"/>
            <a:ext cx="7044960"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30426" y="0"/>
            <a:ext cx="5483147" cy="6858000"/>
          </a:xfrm>
          <a:prstGeom prst="rect">
            <a:avLst/>
          </a:prstGeom>
        </p:spPr>
      </p:pic>
      <p:pic>
        <p:nvPicPr>
          <p:cNvPr id="6" name="Picture 5" descr="Controls (Presentation 2.wt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85328" y="0"/>
            <a:ext cx="6447003" cy="6858000"/>
          </a:xfrm>
          <a:prstGeom prst="rect">
            <a:avLst/>
          </a:prstGeom>
        </p:spPr>
      </p:pic>
      <p:pic>
        <p:nvPicPr>
          <p:cNvPr id="7" name="Picture 6" descr="Graph: Tan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61" y="1086756"/>
            <a:ext cx="8516539" cy="5772956"/>
          </a:xfrm>
          <a:prstGeom prst="rect">
            <a:avLst/>
          </a:prstGeom>
        </p:spPr>
      </p:pic>
      <p:pic>
        <p:nvPicPr>
          <p:cNvPr id="8" name="Picture 7" descr="Graph: Pum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61" y="1087593"/>
            <a:ext cx="8516539" cy="5772956"/>
          </a:xfrm>
          <a:prstGeom prst="rect">
            <a:avLst/>
          </a:prstGeom>
        </p:spPr>
      </p:pic>
    </p:spTree>
    <p:extLst>
      <p:ext uri="{BB962C8B-B14F-4D97-AF65-F5344CB8AC3E}">
        <p14:creationId xmlns:p14="http://schemas.microsoft.com/office/powerpoint/2010/main" val="39290521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267200" y="-9372600"/>
            <a:ext cx="7765662" cy="1647612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71600" y="3048000"/>
            <a:ext cx="3505200" cy="3347599"/>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181600" y="3505200"/>
            <a:ext cx="3711465" cy="2590800"/>
          </a:xfrm>
          <a:prstGeom prst="rect">
            <a:avLst/>
          </a:prstGeom>
          <a:noFill/>
        </p:spPr>
        <p:txBody>
          <a:bodyPr wrap="square" rtlCol="0">
            <a:normAutofit fontScale="92500"/>
          </a:bodyPr>
          <a:lstStyle/>
          <a:p>
            <a:r>
              <a:rPr lang="en-US" sz="4800" b="1" dirty="0" smtClean="0">
                <a:solidFill>
                  <a:srgbClr val="4F81BD"/>
                </a:solidFill>
                <a:latin typeface="Verdana"/>
                <a:cs typeface="Verdana"/>
              </a:rPr>
              <a:t>Tank Mixing and Turnover</a:t>
            </a:r>
            <a:endParaRPr lang="en-US" sz="4800" b="1" dirty="0">
              <a:solidFill>
                <a:srgbClr val="4F81BD"/>
              </a:solidFill>
              <a:latin typeface="Verdana"/>
              <a:cs typeface="Verdana"/>
            </a:endParaRPr>
          </a:p>
        </p:txBody>
      </p:sp>
    </p:spTree>
    <p:extLst>
      <p:ext uri="{BB962C8B-B14F-4D97-AF65-F5344CB8AC3E}">
        <p14:creationId xmlns:p14="http://schemas.microsoft.com/office/powerpoint/2010/main" val="868409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Mixing</a:t>
            </a:r>
            <a:endParaRPr lang="en-US" dirty="0"/>
          </a:p>
        </p:txBody>
      </p:sp>
      <p:sp>
        <p:nvSpPr>
          <p:cNvPr id="5" name="Content Placeholder 2"/>
          <p:cNvSpPr>
            <a:spLocks noGrp="1"/>
          </p:cNvSpPr>
          <p:nvPr>
            <p:ph idx="1"/>
          </p:nvPr>
        </p:nvSpPr>
        <p:spPr>
          <a:xfrm>
            <a:off x="762000" y="1596413"/>
            <a:ext cx="8077200" cy="4297363"/>
          </a:xfrm>
        </p:spPr>
        <p:txBody>
          <a:bodyPr>
            <a:normAutofit lnSpcReduction="10000"/>
          </a:bodyPr>
          <a:lstStyle/>
          <a:p>
            <a:r>
              <a:rPr lang="en-US" dirty="0" smtClean="0"/>
              <a:t>Tank geometry</a:t>
            </a:r>
          </a:p>
          <a:p>
            <a:r>
              <a:rPr lang="en-US" dirty="0" smtClean="0"/>
              <a:t>Inlet diameter</a:t>
            </a:r>
          </a:p>
          <a:p>
            <a:r>
              <a:rPr lang="en-US" dirty="0" smtClean="0"/>
              <a:t>Inlet/outlet location</a:t>
            </a:r>
          </a:p>
          <a:p>
            <a:r>
              <a:rPr lang="en-US" dirty="0" smtClean="0"/>
              <a:t>Water temperature</a:t>
            </a:r>
          </a:p>
          <a:p>
            <a:r>
              <a:rPr lang="en-US" dirty="0" smtClean="0"/>
              <a:t>Fill rate</a:t>
            </a:r>
          </a:p>
          <a:p>
            <a:endParaRPr lang="en-US" dirty="0"/>
          </a:p>
          <a:p>
            <a:r>
              <a:rPr lang="en-US" dirty="0" smtClean="0"/>
              <a:t>Without proper mixing tank can experience short circuiting or stratification</a:t>
            </a:r>
          </a:p>
          <a:p>
            <a:endParaRPr lang="en-US" dirty="0"/>
          </a:p>
        </p:txBody>
      </p:sp>
    </p:spTree>
    <p:extLst>
      <p:ext uri="{BB962C8B-B14F-4D97-AF65-F5344CB8AC3E}">
        <p14:creationId xmlns:p14="http://schemas.microsoft.com/office/powerpoint/2010/main" val="318014454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Mixing</a:t>
            </a:r>
            <a:endParaRPr lang="en-US" dirty="0"/>
          </a:p>
        </p:txBody>
      </p:sp>
      <p:grpSp>
        <p:nvGrpSpPr>
          <p:cNvPr id="16" name="Group 15"/>
          <p:cNvGrpSpPr/>
          <p:nvPr/>
        </p:nvGrpSpPr>
        <p:grpSpPr>
          <a:xfrm>
            <a:off x="1752600" y="1638300"/>
            <a:ext cx="1447800" cy="2508399"/>
            <a:chOff x="1752600" y="1638300"/>
            <a:chExt cx="1447800" cy="2508399"/>
          </a:xfrm>
        </p:grpSpPr>
        <p:sp>
          <p:nvSpPr>
            <p:cNvPr id="4" name="Down Arrow 3"/>
            <p:cNvSpPr/>
            <p:nvPr/>
          </p:nvSpPr>
          <p:spPr>
            <a:xfrm>
              <a:off x="2590800" y="3689499"/>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1905000" y="3689498"/>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1752600" y="2705100"/>
              <a:ext cx="1447800" cy="800100"/>
            </a:xfrm>
            <a:prstGeom prst="flowChartMagneticDisk">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1752600" y="2171700"/>
              <a:ext cx="1447800" cy="800100"/>
            </a:xfrm>
            <a:prstGeom prst="flowChartMagneticDisk">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1752600" y="1638300"/>
              <a:ext cx="1447800" cy="800100"/>
            </a:xfrm>
            <a:prstGeom prst="flowChartMagneticDisk">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862816" y="5105399"/>
            <a:ext cx="3352800" cy="1066800"/>
            <a:chOff x="2971800" y="5105400"/>
            <a:chExt cx="3352800" cy="1066800"/>
          </a:xfrm>
        </p:grpSpPr>
        <p:sp>
          <p:nvSpPr>
            <p:cNvPr id="10" name="Rectangle 9"/>
            <p:cNvSpPr/>
            <p:nvPr/>
          </p:nvSpPr>
          <p:spPr>
            <a:xfrm>
              <a:off x="3581400" y="5105400"/>
              <a:ext cx="2133600" cy="106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2971800" y="54102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5867400" y="54102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486400" y="2396313"/>
            <a:ext cx="1447800" cy="1445585"/>
            <a:chOff x="5486400" y="2396313"/>
            <a:chExt cx="1447800" cy="1445585"/>
          </a:xfrm>
        </p:grpSpPr>
        <p:sp>
          <p:nvSpPr>
            <p:cNvPr id="9" name="Flowchart: Magnetic Disk 8"/>
            <p:cNvSpPr/>
            <p:nvPr/>
          </p:nvSpPr>
          <p:spPr>
            <a:xfrm>
              <a:off x="5486400" y="2396313"/>
              <a:ext cx="1447800" cy="800100"/>
            </a:xfrm>
            <a:prstGeom prst="flowChartMagneticDisk">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416749" y="3384698"/>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5730949" y="3384697"/>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924300" y="5110047"/>
            <a:ext cx="76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54009" y="5105400"/>
            <a:ext cx="76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85167" y="5410198"/>
            <a:ext cx="76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69352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Tank Mixing</a:t>
            </a:r>
            <a:endParaRPr lang="en-US" dirty="0"/>
          </a:p>
        </p:txBody>
      </p:sp>
      <p:sp>
        <p:nvSpPr>
          <p:cNvPr id="5" name="Content Placeholder 2"/>
          <p:cNvSpPr>
            <a:spLocks noGrp="1"/>
          </p:cNvSpPr>
          <p:nvPr>
            <p:ph idx="1"/>
          </p:nvPr>
        </p:nvSpPr>
        <p:spPr>
          <a:xfrm>
            <a:off x="762000" y="1596413"/>
            <a:ext cx="8077200" cy="4297363"/>
          </a:xfrm>
        </p:spPr>
        <p:txBody>
          <a:bodyPr/>
          <a:lstStyle/>
          <a:p>
            <a:r>
              <a:rPr lang="en-US" dirty="0" smtClean="0"/>
              <a:t>Changing size of inlet pipe</a:t>
            </a:r>
          </a:p>
          <a:p>
            <a:r>
              <a:rPr lang="en-US" dirty="0" smtClean="0"/>
              <a:t>Separating inlet/outlet</a:t>
            </a:r>
          </a:p>
          <a:p>
            <a:r>
              <a:rPr lang="en-US" dirty="0" smtClean="0"/>
              <a:t>Mixing system</a:t>
            </a:r>
          </a:p>
          <a:p>
            <a:r>
              <a:rPr lang="en-US" dirty="0" smtClean="0"/>
              <a:t>Increasing operational range</a:t>
            </a:r>
          </a:p>
          <a:p>
            <a:endParaRPr lang="en-US" dirty="0"/>
          </a:p>
        </p:txBody>
      </p:sp>
    </p:spTree>
    <p:extLst>
      <p:ext uri="{BB962C8B-B14F-4D97-AF65-F5344CB8AC3E}">
        <p14:creationId xmlns:p14="http://schemas.microsoft.com/office/powerpoint/2010/main" val="139828153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Operating Parameters</a:t>
            </a:r>
            <a:endParaRPr lang="en-US" dirty="0"/>
          </a:p>
        </p:txBody>
      </p:sp>
      <p:sp>
        <p:nvSpPr>
          <p:cNvPr id="3" name="Content Placeholder 2"/>
          <p:cNvSpPr>
            <a:spLocks noGrp="1"/>
          </p:cNvSpPr>
          <p:nvPr>
            <p:ph idx="1"/>
          </p:nvPr>
        </p:nvSpPr>
        <p:spPr/>
        <p:txBody>
          <a:bodyPr/>
          <a:lstStyle/>
          <a:p>
            <a:pPr marL="455613" lvl="1" indent="-455613">
              <a:buFont typeface="Arial" panose="020B0604020202020204" pitchFamily="34" charset="0"/>
              <a:buChar char="•"/>
            </a:pPr>
            <a:r>
              <a:rPr lang="en-US" dirty="0" smtClean="0"/>
              <a:t>Maintain minimum working pressure 35 psi</a:t>
            </a:r>
          </a:p>
          <a:p>
            <a:pPr marL="455613" lvl="1" indent="-455613">
              <a:buFont typeface="Arial" panose="020B0604020202020204" pitchFamily="34" charset="0"/>
              <a:buChar char="•"/>
            </a:pPr>
            <a:r>
              <a:rPr lang="en-US" dirty="0" smtClean="0"/>
              <a:t>Maintain minimum pressure of 20 psi during fire</a:t>
            </a:r>
          </a:p>
          <a:p>
            <a:pPr marL="455613" lvl="1" indent="-455613">
              <a:buFont typeface="Arial" panose="020B0604020202020204" pitchFamily="34" charset="0"/>
              <a:buChar char="•"/>
            </a:pPr>
            <a:r>
              <a:rPr lang="en-US" dirty="0" smtClean="0"/>
              <a:t>Maintain normal working pressures 60-80 psi</a:t>
            </a:r>
          </a:p>
          <a:p>
            <a:pPr marL="455613" lvl="1" indent="-455613">
              <a:buFont typeface="Arial" panose="020B0604020202020204" pitchFamily="34" charset="0"/>
              <a:buChar char="•"/>
            </a:pPr>
            <a:r>
              <a:rPr lang="en-US" dirty="0" smtClean="0"/>
              <a:t>Maximum pressure without </a:t>
            </a:r>
            <a:r>
              <a:rPr lang="en-US" dirty="0" err="1" smtClean="0"/>
              <a:t>PRVs</a:t>
            </a:r>
            <a:r>
              <a:rPr lang="en-US" dirty="0" smtClean="0"/>
              <a:t> of 100 psi</a:t>
            </a:r>
          </a:p>
          <a:p>
            <a:pPr marL="455613" lvl="1" indent="-455613">
              <a:buFont typeface="Arial" panose="020B0604020202020204" pitchFamily="34" charset="0"/>
              <a:buChar char="•"/>
            </a:pPr>
            <a:r>
              <a:rPr lang="en-US" dirty="0" smtClean="0"/>
              <a:t>3-5 </a:t>
            </a:r>
            <a:r>
              <a:rPr lang="en-US" dirty="0"/>
              <a:t>day turnover rate (20 to </a:t>
            </a:r>
            <a:r>
              <a:rPr lang="en-US" dirty="0" smtClean="0"/>
              <a:t>30% </a:t>
            </a:r>
            <a:r>
              <a:rPr lang="en-US" dirty="0"/>
              <a:t>volume per day</a:t>
            </a:r>
            <a:r>
              <a:rPr lang="en-US" dirty="0" smtClean="0"/>
              <a:t>)</a:t>
            </a:r>
          </a:p>
          <a:p>
            <a:pPr marL="455613" lvl="1" indent="-455613">
              <a:buFont typeface="Arial" panose="020B0604020202020204" pitchFamily="34" charset="0"/>
              <a:buChar char="•"/>
            </a:pPr>
            <a:r>
              <a:rPr lang="en-US" dirty="0" smtClean="0"/>
              <a:t>High and low variation less than 30 feet</a:t>
            </a:r>
            <a:endParaRPr lang="en-US" dirty="0"/>
          </a:p>
        </p:txBody>
      </p:sp>
    </p:spTree>
    <p:extLst>
      <p:ext uri="{BB962C8B-B14F-4D97-AF65-F5344CB8AC3E}">
        <p14:creationId xmlns:p14="http://schemas.microsoft.com/office/powerpoint/2010/main" val="17149125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Turnover</a:t>
            </a:r>
            <a:endParaRPr lang="en-US" dirty="0"/>
          </a:p>
        </p:txBody>
      </p:sp>
      <p:sp>
        <p:nvSpPr>
          <p:cNvPr id="3" name="Content Placeholder 2"/>
          <p:cNvSpPr>
            <a:spLocks noGrp="1"/>
          </p:cNvSpPr>
          <p:nvPr>
            <p:ph idx="1"/>
          </p:nvPr>
        </p:nvSpPr>
        <p:spPr/>
        <p:txBody>
          <a:bodyPr/>
          <a:lstStyle/>
          <a:p>
            <a:r>
              <a:rPr lang="en-US" dirty="0" smtClean="0"/>
              <a:t>Turnover rate depends on operating range and demands</a:t>
            </a:r>
          </a:p>
          <a:p>
            <a:r>
              <a:rPr lang="en-US" dirty="0" smtClean="0"/>
              <a:t>0.5 mg tank, 50 </a:t>
            </a:r>
            <a:r>
              <a:rPr lang="en-US" dirty="0" err="1" smtClean="0"/>
              <a:t>ft</a:t>
            </a:r>
            <a:r>
              <a:rPr lang="en-US" dirty="0" smtClean="0"/>
              <a:t> high, 40 </a:t>
            </a:r>
            <a:r>
              <a:rPr lang="en-US" dirty="0" err="1" smtClean="0"/>
              <a:t>ft</a:t>
            </a:r>
            <a:r>
              <a:rPr lang="en-US" dirty="0" smtClean="0"/>
              <a:t> diameter</a:t>
            </a:r>
          </a:p>
          <a:p>
            <a:pPr lvl="1"/>
            <a:r>
              <a:rPr lang="en-US" dirty="0" smtClean="0"/>
              <a:t>5 </a:t>
            </a:r>
            <a:r>
              <a:rPr lang="en-US" dirty="0" err="1" smtClean="0"/>
              <a:t>ft</a:t>
            </a:r>
            <a:r>
              <a:rPr lang="en-US" dirty="0" smtClean="0"/>
              <a:t> operating range = 10% turnover</a:t>
            </a:r>
          </a:p>
          <a:p>
            <a:pPr lvl="1"/>
            <a:r>
              <a:rPr lang="en-US" dirty="0" smtClean="0"/>
              <a:t>10 </a:t>
            </a:r>
            <a:r>
              <a:rPr lang="en-US" dirty="0" err="1" smtClean="0"/>
              <a:t>ft</a:t>
            </a:r>
            <a:r>
              <a:rPr lang="en-US" dirty="0" smtClean="0"/>
              <a:t> operating range = 20% turnover</a:t>
            </a:r>
          </a:p>
          <a:p>
            <a:pPr marL="55563" lvl="1"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33617018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9520" y="0"/>
            <a:ext cx="7044960" cy="6858000"/>
          </a:xfrm>
          <a:prstGeom prst="rect">
            <a:avLst/>
          </a:prstGeom>
        </p:spPr>
      </p:pic>
      <p:pic>
        <p:nvPicPr>
          <p:cNvPr id="6" name="Content Placeholder 5" descr="Controls (Presentation 2.wtg)"/>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905000" y="304800"/>
            <a:ext cx="5830658" cy="6202363"/>
          </a:xfrm>
        </p:spPr>
      </p:pic>
      <p:pic>
        <p:nvPicPr>
          <p:cNvPr id="8" name="Picture 7" descr="Graph: T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61" y="228600"/>
            <a:ext cx="8516539" cy="5772956"/>
          </a:xfrm>
          <a:prstGeom prst="rect">
            <a:avLst/>
          </a:prstGeom>
        </p:spPr>
      </p:pic>
      <p:pic>
        <p:nvPicPr>
          <p:cNvPr id="2" name="Picture 1" descr="Graph: Graph -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461" y="228600"/>
            <a:ext cx="8516539" cy="5487166"/>
          </a:xfrm>
          <a:prstGeom prst="rect">
            <a:avLst/>
          </a:prstGeom>
        </p:spPr>
      </p:pic>
      <p:pic>
        <p:nvPicPr>
          <p:cNvPr id="10" name="Picture 9" descr="Graph: Water 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461" y="228600"/>
            <a:ext cx="8516539" cy="5772956"/>
          </a:xfrm>
          <a:prstGeom prst="rect">
            <a:avLst/>
          </a:prstGeom>
        </p:spPr>
      </p:pic>
    </p:spTree>
    <p:extLst>
      <p:ext uri="{BB962C8B-B14F-4D97-AF65-F5344CB8AC3E}">
        <p14:creationId xmlns:p14="http://schemas.microsoft.com/office/powerpoint/2010/main" val="145137984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267200" y="-9372600"/>
            <a:ext cx="7765662" cy="16476125"/>
          </a:xfrm>
          <a:prstGeom prst="rect">
            <a:avLst/>
          </a:prstGeom>
        </p:spPr>
      </p:pic>
      <p:sp>
        <p:nvSpPr>
          <p:cNvPr id="5" name="TextBox 4"/>
          <p:cNvSpPr txBox="1"/>
          <p:nvPr/>
        </p:nvSpPr>
        <p:spPr>
          <a:xfrm>
            <a:off x="5029200" y="2971800"/>
            <a:ext cx="3711465" cy="2590800"/>
          </a:xfrm>
          <a:prstGeom prst="rect">
            <a:avLst/>
          </a:prstGeom>
          <a:noFill/>
        </p:spPr>
        <p:txBody>
          <a:bodyPr wrap="square" rtlCol="0">
            <a:normAutofit fontScale="85000" lnSpcReduction="10000"/>
          </a:bodyPr>
          <a:lstStyle/>
          <a:p>
            <a:r>
              <a:rPr lang="en-US" sz="4800" b="1" dirty="0" smtClean="0">
                <a:solidFill>
                  <a:srgbClr val="4F81BD"/>
                </a:solidFill>
                <a:latin typeface="Verdana"/>
                <a:cs typeface="Verdana"/>
              </a:rPr>
              <a:t>Case Study: Maple Street Tank</a:t>
            </a:r>
          </a:p>
          <a:p>
            <a:r>
              <a:rPr lang="en-US" sz="4800" b="1" dirty="0" smtClean="0">
                <a:solidFill>
                  <a:srgbClr val="4F81BD"/>
                </a:solidFill>
                <a:latin typeface="Verdana"/>
                <a:cs typeface="Verdana"/>
              </a:rPr>
              <a:t>Paxton, MA</a:t>
            </a:r>
            <a:endParaRPr lang="en-US" sz="4800" b="1" dirty="0">
              <a:solidFill>
                <a:srgbClr val="4F81BD"/>
              </a:solidFill>
              <a:latin typeface="Verdana"/>
              <a:cs typeface="Verdana"/>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0600" y="2362200"/>
            <a:ext cx="3733800" cy="37338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68409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Outline</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Water age evaluation using EPS</a:t>
            </a:r>
          </a:p>
          <a:p>
            <a:r>
              <a:rPr lang="en-US" dirty="0" smtClean="0"/>
              <a:t>Tank mixing and turnover</a:t>
            </a:r>
          </a:p>
          <a:p>
            <a:r>
              <a:rPr lang="en-US" dirty="0" smtClean="0"/>
              <a:t>Case Study – Maple Street Tank, Paxton</a:t>
            </a:r>
          </a:p>
          <a:p>
            <a:endParaRPr lang="en-US"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Paxton, Massachusetts</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Average Daily Demand - 0.3 mgd</a:t>
            </a:r>
          </a:p>
          <a:p>
            <a:r>
              <a:rPr lang="en-US" dirty="0" smtClean="0"/>
              <a:t>Maximum Daily Demand - 0.7 mgd</a:t>
            </a:r>
          </a:p>
          <a:p>
            <a:r>
              <a:rPr lang="en-US" dirty="0" smtClean="0"/>
              <a:t>Population Served – 3,680</a:t>
            </a:r>
          </a:p>
          <a:p>
            <a:r>
              <a:rPr lang="en-US" dirty="0" smtClean="0"/>
              <a:t>All water purchased from Worcester</a:t>
            </a:r>
          </a:p>
          <a:p>
            <a:r>
              <a:rPr lang="en-US" dirty="0" smtClean="0"/>
              <a:t>33 miles of main</a:t>
            </a:r>
          </a:p>
          <a:p>
            <a:r>
              <a:rPr lang="en-US" dirty="0" smtClean="0"/>
              <a:t>Total Storage - 1.36 mg (two tanks)</a:t>
            </a:r>
          </a:p>
          <a:p>
            <a:endParaRPr lang="en-US" dirty="0" smtClean="0"/>
          </a:p>
          <a:p>
            <a:endParaRPr lang="en-US" dirty="0" smtClean="0"/>
          </a:p>
        </p:txBody>
      </p:sp>
    </p:spTree>
    <p:custDataLst>
      <p:tags r:id="rId1"/>
    </p:custDataLst>
    <p:extLst>
      <p:ext uri="{BB962C8B-B14F-4D97-AF65-F5344CB8AC3E}">
        <p14:creationId xmlns:p14="http://schemas.microsoft.com/office/powerpoint/2010/main" val="14195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05433563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err="1" smtClean="0"/>
              <a:t>Asnebumskit</a:t>
            </a:r>
            <a:r>
              <a:rPr lang="en-US" dirty="0" smtClean="0"/>
              <a:t> Tank</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Constructed in 1974</a:t>
            </a:r>
          </a:p>
          <a:p>
            <a:r>
              <a:rPr lang="en-US" dirty="0" err="1" smtClean="0"/>
              <a:t>Prestressed</a:t>
            </a:r>
            <a:r>
              <a:rPr lang="en-US" dirty="0" smtClean="0"/>
              <a:t> Concrete Tank </a:t>
            </a:r>
          </a:p>
          <a:p>
            <a:r>
              <a:rPr lang="en-US" dirty="0" smtClean="0"/>
              <a:t>Height – 40 feet</a:t>
            </a:r>
          </a:p>
          <a:p>
            <a:r>
              <a:rPr lang="en-US" dirty="0" smtClean="0"/>
              <a:t>Diameter – 65 feet</a:t>
            </a:r>
          </a:p>
          <a:p>
            <a:r>
              <a:rPr lang="en-US" dirty="0" smtClean="0"/>
              <a:t>Volume – 1.0 mg</a:t>
            </a:r>
          </a:p>
          <a:p>
            <a:endParaRPr lang="en-US" dirty="0" smtClean="0"/>
          </a:p>
          <a:p>
            <a:endParaRPr lang="en-US" dirty="0" smtClean="0"/>
          </a:p>
        </p:txBody>
      </p:sp>
    </p:spTree>
    <p:custDataLst>
      <p:tags r:id="rId1"/>
    </p:custDataLst>
    <p:extLst>
      <p:ext uri="{BB962C8B-B14F-4D97-AF65-F5344CB8AC3E}">
        <p14:creationId xmlns:p14="http://schemas.microsoft.com/office/powerpoint/2010/main" val="23529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Existing Maple Street Tank</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Constructed in 1934</a:t>
            </a:r>
          </a:p>
          <a:p>
            <a:r>
              <a:rPr lang="en-US" dirty="0" smtClean="0"/>
              <a:t>Welded steel</a:t>
            </a:r>
          </a:p>
          <a:p>
            <a:r>
              <a:rPr lang="en-US" dirty="0" smtClean="0"/>
              <a:t>Height – 100 feet</a:t>
            </a:r>
          </a:p>
          <a:p>
            <a:r>
              <a:rPr lang="en-US" dirty="0" smtClean="0"/>
              <a:t>Diameter – 25 feet</a:t>
            </a:r>
          </a:p>
          <a:p>
            <a:r>
              <a:rPr lang="en-US" dirty="0" smtClean="0"/>
              <a:t>Volume – 0.36 mg</a:t>
            </a:r>
          </a:p>
          <a:p>
            <a:r>
              <a:rPr lang="en-US" dirty="0" smtClean="0"/>
              <a:t>Rehab costs - $300,000</a:t>
            </a:r>
          </a:p>
          <a:p>
            <a:endParaRPr lang="en-US" dirty="0" smtClean="0"/>
          </a:p>
          <a:p>
            <a:endParaRPr lang="en-US" dirty="0" smtClean="0"/>
          </a:p>
        </p:txBody>
      </p:sp>
      <p:pic>
        <p:nvPicPr>
          <p:cNvPr id="3074" name="Picture 2" descr="C:\Users\sdaunais\AppData\Local\Microsoft\Windows\Temporary Internet Files\Content.Outlook\TXYWGRU3\tank copy (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15000" y="1752600"/>
            <a:ext cx="3075432" cy="44583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8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normAutofit fontScale="90000"/>
          </a:bodyPr>
          <a:lstStyle/>
          <a:p>
            <a:r>
              <a:rPr lang="en-US" dirty="0" smtClean="0"/>
              <a:t>Maple Street Tank Deficiencies</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Unusable storage</a:t>
            </a:r>
          </a:p>
          <a:p>
            <a:r>
              <a:rPr lang="en-US" dirty="0" smtClean="0"/>
              <a:t>High water age</a:t>
            </a:r>
          </a:p>
          <a:p>
            <a:r>
              <a:rPr lang="en-US" dirty="0" smtClean="0"/>
              <a:t>Low chlorine residual</a:t>
            </a:r>
          </a:p>
          <a:p>
            <a:r>
              <a:rPr lang="en-US" dirty="0" smtClean="0"/>
              <a:t>Repairs</a:t>
            </a:r>
          </a:p>
          <a:p>
            <a:endParaRPr lang="en-US" dirty="0" smtClean="0"/>
          </a:p>
        </p:txBody>
      </p:sp>
    </p:spTree>
    <p:custDataLst>
      <p:tags r:id="rId1"/>
    </p:custDataLst>
    <p:extLst>
      <p:ext uri="{BB962C8B-B14F-4D97-AF65-F5344CB8AC3E}">
        <p14:creationId xmlns:p14="http://schemas.microsoft.com/office/powerpoint/2010/main" val="28244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Current Estimated Water Age</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endParaRPr lang="en-US" dirty="0" smtClean="0"/>
          </a:p>
          <a:p>
            <a:endParaRPr lang="en-US" dirty="0" smtClean="0"/>
          </a:p>
        </p:txBody>
      </p:sp>
      <p:graphicFrame>
        <p:nvGraphicFramePr>
          <p:cNvPr id="4" name="Chart 3"/>
          <p:cNvGraphicFramePr/>
          <p:nvPr>
            <p:extLst>
              <p:ext uri="{D42A27DB-BD31-4B8C-83A1-F6EECF244321}">
                <p14:modId xmlns:p14="http://schemas.microsoft.com/office/powerpoint/2010/main" val="2461794421"/>
              </p:ext>
            </p:extLst>
          </p:nvPr>
        </p:nvGraphicFramePr>
        <p:xfrm>
          <a:off x="838200" y="1397000"/>
          <a:ext cx="7848600" cy="4064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362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7305" y="457200"/>
            <a:ext cx="7460721" cy="5944437"/>
          </a:xfrm>
          <a:prstGeom prst="rect">
            <a:avLst/>
          </a:prstGeom>
        </p:spPr>
      </p:pic>
    </p:spTree>
    <p:extLst>
      <p:ext uri="{BB962C8B-B14F-4D97-AF65-F5344CB8AC3E}">
        <p14:creationId xmlns:p14="http://schemas.microsoft.com/office/powerpoint/2010/main" val="15588387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a:t>
            </a:r>
            <a:endParaRPr lang="en-US" dirty="0"/>
          </a:p>
        </p:txBody>
      </p:sp>
      <p:sp>
        <p:nvSpPr>
          <p:cNvPr id="3" name="Content Placeholder 2"/>
          <p:cNvSpPr>
            <a:spLocks noGrp="1"/>
          </p:cNvSpPr>
          <p:nvPr>
            <p:ph idx="1"/>
          </p:nvPr>
        </p:nvSpPr>
        <p:spPr/>
        <p:txBody>
          <a:bodyPr/>
          <a:lstStyle/>
          <a:p>
            <a:r>
              <a:rPr lang="en-US" dirty="0" smtClean="0"/>
              <a:t>Performed jar tests at pump station</a:t>
            </a:r>
          </a:p>
          <a:p>
            <a:r>
              <a:rPr lang="en-US" dirty="0" smtClean="0"/>
              <a:t>Took 14 chlorine samples at 12 locations</a:t>
            </a:r>
          </a:p>
          <a:p>
            <a:r>
              <a:rPr lang="en-US" dirty="0" smtClean="0"/>
              <a:t>0.5 mg/L residual from </a:t>
            </a:r>
            <a:r>
              <a:rPr lang="en-US" dirty="0" err="1" smtClean="0"/>
              <a:t>Asnebumskit</a:t>
            </a:r>
            <a:r>
              <a:rPr lang="en-US" dirty="0" smtClean="0"/>
              <a:t> Tank</a:t>
            </a:r>
          </a:p>
          <a:p>
            <a:r>
              <a:rPr lang="en-US" dirty="0" smtClean="0"/>
              <a:t>0.05 mg/L residual from Maple Street Tank</a:t>
            </a:r>
          </a:p>
          <a:p>
            <a:pPr marL="0" indent="0">
              <a:buNone/>
            </a:pPr>
            <a:endParaRPr lang="en-US" dirty="0"/>
          </a:p>
        </p:txBody>
      </p:sp>
    </p:spTree>
    <p:extLst>
      <p:ext uri="{BB962C8B-B14F-4D97-AF65-F5344CB8AC3E}">
        <p14:creationId xmlns:p14="http://schemas.microsoft.com/office/powerpoint/2010/main" val="292447818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524540"/>
            <a:ext cx="7460721" cy="548723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600" y="583437"/>
            <a:ext cx="7460721" cy="5944437"/>
          </a:xfrm>
          <a:prstGeom prst="rect">
            <a:avLst/>
          </a:prstGeom>
        </p:spPr>
      </p:pic>
      <p:pic>
        <p:nvPicPr>
          <p:cNvPr id="9" name="Picture 8" descr="Graph: Graph -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30" y="685417"/>
            <a:ext cx="8516539" cy="5487166"/>
          </a:xfrm>
          <a:prstGeom prst="rect">
            <a:avLst/>
          </a:prstGeom>
        </p:spPr>
      </p:pic>
    </p:spTree>
    <p:extLst>
      <p:ext uri="{BB962C8B-B14F-4D97-AF65-F5344CB8AC3E}">
        <p14:creationId xmlns:p14="http://schemas.microsoft.com/office/powerpoint/2010/main" val="377417371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normAutofit fontScale="90000"/>
          </a:bodyPr>
          <a:lstStyle/>
          <a:p>
            <a:r>
              <a:rPr lang="en-US" dirty="0" smtClean="0"/>
              <a:t>Recommendations and Benefits</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Smaller elevated storage tank</a:t>
            </a:r>
          </a:p>
          <a:p>
            <a:r>
              <a:rPr lang="en-US" dirty="0" smtClean="0"/>
              <a:t>Provides fire protection</a:t>
            </a:r>
          </a:p>
          <a:p>
            <a:r>
              <a:rPr lang="en-US" dirty="0" smtClean="0"/>
              <a:t>Redundant storage location</a:t>
            </a:r>
          </a:p>
          <a:p>
            <a:r>
              <a:rPr lang="en-US" dirty="0" smtClean="0"/>
              <a:t>Maintains pressures</a:t>
            </a:r>
          </a:p>
          <a:p>
            <a:r>
              <a:rPr lang="en-US" dirty="0" smtClean="0"/>
              <a:t>Reduces water age</a:t>
            </a:r>
          </a:p>
          <a:p>
            <a:r>
              <a:rPr lang="en-US" dirty="0" smtClean="0"/>
              <a:t>More useful water storage</a:t>
            </a:r>
          </a:p>
          <a:p>
            <a:endParaRPr lang="en-US" dirty="0" smtClean="0"/>
          </a:p>
        </p:txBody>
      </p:sp>
    </p:spTree>
    <p:custDataLst>
      <p:tags r:id="rId1"/>
    </p:custDataLst>
    <p:extLst>
      <p:ext uri="{BB962C8B-B14F-4D97-AF65-F5344CB8AC3E}">
        <p14:creationId xmlns:p14="http://schemas.microsoft.com/office/powerpoint/2010/main" val="33479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267200" y="-9372600"/>
            <a:ext cx="7765662" cy="164761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6182" y="2590800"/>
            <a:ext cx="2687436" cy="261611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029200" y="2971800"/>
            <a:ext cx="3711465" cy="2590800"/>
          </a:xfrm>
          <a:prstGeom prst="rect">
            <a:avLst/>
          </a:prstGeom>
          <a:noFill/>
        </p:spPr>
        <p:txBody>
          <a:bodyPr wrap="square" rtlCol="0">
            <a:normAutofit/>
          </a:bodyPr>
          <a:lstStyle/>
          <a:p>
            <a:r>
              <a:rPr lang="en-US" sz="4800" b="1" dirty="0" smtClean="0">
                <a:solidFill>
                  <a:srgbClr val="4F81BD"/>
                </a:solidFill>
                <a:latin typeface="Verdana"/>
                <a:cs typeface="Verdana"/>
              </a:rPr>
              <a:t>Hydraulic</a:t>
            </a:r>
          </a:p>
          <a:p>
            <a:r>
              <a:rPr lang="en-US" sz="4800" b="1" dirty="0" smtClean="0">
                <a:solidFill>
                  <a:srgbClr val="4F81BD"/>
                </a:solidFill>
                <a:latin typeface="Verdana"/>
                <a:cs typeface="Verdana"/>
              </a:rPr>
              <a:t>Modeling</a:t>
            </a:r>
            <a:endParaRPr lang="en-US" sz="4800" b="1" dirty="0">
              <a:solidFill>
                <a:srgbClr val="4F81BD"/>
              </a:solidFill>
              <a:latin typeface="Verdana"/>
              <a:cs typeface="Verdana"/>
            </a:endParaRPr>
          </a:p>
        </p:txBody>
      </p:sp>
    </p:spTree>
    <p:extLst>
      <p:ext uri="{BB962C8B-B14F-4D97-AF65-F5344CB8AC3E}">
        <p14:creationId xmlns:p14="http://schemas.microsoft.com/office/powerpoint/2010/main" val="2713565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Proposed Maple Street Tank</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Glass fused steel</a:t>
            </a:r>
          </a:p>
          <a:p>
            <a:r>
              <a:rPr lang="en-US" dirty="0" smtClean="0"/>
              <a:t>Tank height – 38 feet</a:t>
            </a:r>
          </a:p>
          <a:p>
            <a:r>
              <a:rPr lang="en-US" dirty="0" smtClean="0"/>
              <a:t>Total height – 100 feet</a:t>
            </a:r>
          </a:p>
          <a:p>
            <a:r>
              <a:rPr lang="en-US" dirty="0" smtClean="0"/>
              <a:t>Volume – 0.20 mg</a:t>
            </a:r>
          </a:p>
          <a:p>
            <a:r>
              <a:rPr lang="en-US" dirty="0" smtClean="0"/>
              <a:t>Chlorine booster pump</a:t>
            </a:r>
          </a:p>
          <a:p>
            <a:r>
              <a:rPr lang="en-US" dirty="0" smtClean="0"/>
              <a:t>Active mixing system</a:t>
            </a:r>
          </a:p>
          <a:p>
            <a:r>
              <a:rPr lang="en-US" dirty="0" smtClean="0"/>
              <a:t>Same site as existing tank</a:t>
            </a:r>
          </a:p>
          <a:p>
            <a:endParaRPr lang="en-US" dirty="0" smtClean="0"/>
          </a:p>
          <a:p>
            <a:endParaRPr lang="en-US" dirty="0" smtClean="0"/>
          </a:p>
        </p:txBody>
      </p:sp>
      <p:pic>
        <p:nvPicPr>
          <p:cNvPr id="3074" name="Picture 2" descr="C:\Users\sdaunais\AppData\Local\Microsoft\Windows\Temporary Internet Files\Content.Outlook\TXYWGRU3\Peabody-MA CET.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867400" y="1706879"/>
            <a:ext cx="2900680" cy="3848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533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Maple Street Tank Water Age</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endParaRPr lang="en-US" dirty="0" smtClean="0"/>
          </a:p>
          <a:p>
            <a:endParaRPr lang="en-US" dirty="0" smtClean="0"/>
          </a:p>
        </p:txBody>
      </p:sp>
      <p:graphicFrame>
        <p:nvGraphicFramePr>
          <p:cNvPr id="4" name="Chart 3"/>
          <p:cNvGraphicFramePr/>
          <p:nvPr>
            <p:extLst>
              <p:ext uri="{D42A27DB-BD31-4B8C-83A1-F6EECF244321}">
                <p14:modId xmlns:p14="http://schemas.microsoft.com/office/powerpoint/2010/main" val="2362789156"/>
              </p:ext>
            </p:extLst>
          </p:nvPr>
        </p:nvGraphicFramePr>
        <p:xfrm>
          <a:off x="838200" y="1676400"/>
          <a:ext cx="7848600" cy="40640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07902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7305" y="457200"/>
            <a:ext cx="7460721" cy="594443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1243" y="350017"/>
            <a:ext cx="7426783" cy="5944437"/>
          </a:xfrm>
          <a:prstGeom prst="rect">
            <a:avLst/>
          </a:prstGeom>
        </p:spPr>
      </p:pic>
    </p:spTree>
    <p:extLst>
      <p:ext uri="{BB962C8B-B14F-4D97-AF65-F5344CB8AC3E}">
        <p14:creationId xmlns:p14="http://schemas.microsoft.com/office/powerpoint/2010/main" val="155126283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Schedule</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sz="2800" dirty="0" smtClean="0"/>
              <a:t>Design/permitting – Ongoing</a:t>
            </a:r>
          </a:p>
          <a:p>
            <a:r>
              <a:rPr lang="en-US" sz="2800" dirty="0" err="1" smtClean="0"/>
              <a:t>MassDEP</a:t>
            </a:r>
            <a:r>
              <a:rPr lang="en-US" sz="2800" dirty="0" smtClean="0"/>
              <a:t> filing/review – October 2014</a:t>
            </a:r>
          </a:p>
          <a:p>
            <a:r>
              <a:rPr lang="en-US" sz="2800" dirty="0" smtClean="0"/>
              <a:t>Advertising – November 2014</a:t>
            </a:r>
          </a:p>
          <a:p>
            <a:r>
              <a:rPr lang="en-US" sz="2800" dirty="0" smtClean="0"/>
              <a:t>Award contract – January 2015</a:t>
            </a:r>
          </a:p>
          <a:p>
            <a:r>
              <a:rPr lang="en-US" sz="2800" dirty="0" smtClean="0"/>
              <a:t>Construction – Spring to Fall 2015</a:t>
            </a:r>
          </a:p>
          <a:p>
            <a:r>
              <a:rPr lang="en-US" sz="2800" dirty="0" smtClean="0"/>
              <a:t>Tank demolition – December 2015</a:t>
            </a:r>
          </a:p>
          <a:p>
            <a:pPr marL="0" indent="0">
              <a:buNone/>
            </a:pPr>
            <a:endParaRPr lang="en-US" sz="2800"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9563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2743200" y="3429000"/>
            <a:ext cx="4343400" cy="2209800"/>
          </a:xfrm>
        </p:spPr>
        <p:txBody>
          <a:bodyPr>
            <a:normAutofit/>
          </a:bodyPr>
          <a:lstStyle/>
          <a:p>
            <a:pPr>
              <a:defRPr/>
            </a:pPr>
            <a:r>
              <a:rPr lang="en-US" dirty="0" smtClean="0"/>
              <a:t>Questions</a:t>
            </a:r>
            <a:r>
              <a:rPr lang="en-US" dirty="0" smtClean="0"/>
              <a:t>?</a:t>
            </a:r>
            <a:br>
              <a:rPr lang="en-US" dirty="0" smtClean="0"/>
            </a:br>
            <a:r>
              <a:rPr lang="en-US" sz="2000" dirty="0" err="1" smtClean="0"/>
              <a:t>contact@tataandhoward.com</a:t>
            </a:r>
            <a:r>
              <a:rPr lang="en-US" sz="2000" dirty="0" smtClean="0"/>
              <a:t/>
            </a:r>
            <a:br>
              <a:rPr lang="en-US" sz="2000" dirty="0" smtClean="0"/>
            </a:br>
            <a:r>
              <a:rPr lang="en-US" sz="2000" dirty="0" smtClean="0"/>
              <a:t>800-366-5760</a:t>
            </a:r>
            <a:endParaRPr lang="en-US" sz="2000"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269632"/>
            <a:ext cx="7848600" cy="1143000"/>
          </a:xfrm>
        </p:spPr>
        <p:txBody>
          <a:bodyPr/>
          <a:lstStyle/>
          <a:p>
            <a:r>
              <a:rPr lang="en-US" dirty="0" smtClean="0"/>
              <a:t>Steady State</a:t>
            </a:r>
            <a:endParaRPr lang="en-US" dirty="0"/>
          </a:p>
        </p:txBody>
      </p:sp>
      <p:sp>
        <p:nvSpPr>
          <p:cNvPr id="5" name="Content Placeholder 4"/>
          <p:cNvSpPr>
            <a:spLocks noGrp="1"/>
          </p:cNvSpPr>
          <p:nvPr>
            <p:ph idx="1"/>
            <p:custDataLst>
              <p:tags r:id="rId3"/>
            </p:custDataLst>
          </p:nvPr>
        </p:nvSpPr>
        <p:spPr>
          <a:xfrm>
            <a:off x="1066800" y="1596413"/>
            <a:ext cx="7772400" cy="4297363"/>
          </a:xfrm>
        </p:spPr>
        <p:txBody>
          <a:bodyPr>
            <a:normAutofit/>
          </a:bodyPr>
          <a:lstStyle/>
          <a:p>
            <a:r>
              <a:rPr lang="en-US" dirty="0" smtClean="0"/>
              <a:t>Pipe, tank, pump data used in model</a:t>
            </a:r>
          </a:p>
          <a:p>
            <a:r>
              <a:rPr lang="en-US" dirty="0" smtClean="0"/>
              <a:t>Demands distributed to reflect usage</a:t>
            </a:r>
          </a:p>
          <a:p>
            <a:r>
              <a:rPr lang="en-US" dirty="0" smtClean="0"/>
              <a:t>Verified using flow testing results</a:t>
            </a:r>
          </a:p>
          <a:p>
            <a:r>
              <a:rPr lang="en-US" dirty="0" smtClean="0"/>
              <a:t>Steady state models used for the following:</a:t>
            </a:r>
          </a:p>
          <a:p>
            <a:pPr lvl="1"/>
            <a:r>
              <a:rPr lang="en-US" dirty="0" smtClean="0"/>
              <a:t>Identify pressure and fire flow deficiencies</a:t>
            </a:r>
          </a:p>
          <a:p>
            <a:pPr lvl="1"/>
            <a:r>
              <a:rPr lang="en-US" dirty="0" smtClean="0"/>
              <a:t>Evaluate proposed sub-divisions</a:t>
            </a:r>
          </a:p>
          <a:p>
            <a:pPr lvl="1"/>
            <a:r>
              <a:rPr lang="en-US" dirty="0" smtClean="0"/>
              <a:t>Evaluate hydraulic improvements</a:t>
            </a:r>
          </a:p>
          <a:p>
            <a:pPr lvl="1"/>
            <a:endParaRPr lang="en-US" dirty="0" smtClean="0"/>
          </a:p>
          <a:p>
            <a:endParaRPr lang="en-US" dirty="0" smtClean="0"/>
          </a:p>
        </p:txBody>
      </p:sp>
    </p:spTree>
    <p:custDataLst>
      <p:tags r:id="rId1"/>
    </p:custDataLst>
    <p:extLst>
      <p:ext uri="{BB962C8B-B14F-4D97-AF65-F5344CB8AC3E}">
        <p14:creationId xmlns:p14="http://schemas.microsoft.com/office/powerpoint/2010/main" val="3432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Period Simulations</a:t>
            </a:r>
            <a:endParaRPr lang="en-US" dirty="0"/>
          </a:p>
        </p:txBody>
      </p:sp>
      <p:sp>
        <p:nvSpPr>
          <p:cNvPr id="3" name="Content Placeholder 2"/>
          <p:cNvSpPr>
            <a:spLocks noGrp="1"/>
          </p:cNvSpPr>
          <p:nvPr>
            <p:ph idx="1"/>
          </p:nvPr>
        </p:nvSpPr>
        <p:spPr/>
        <p:txBody>
          <a:bodyPr/>
          <a:lstStyle/>
          <a:p>
            <a:r>
              <a:rPr lang="en-US" dirty="0" smtClean="0"/>
              <a:t>Account for changes over time to operational conditions and demand variations</a:t>
            </a:r>
          </a:p>
          <a:p>
            <a:r>
              <a:rPr lang="en-US" dirty="0" smtClean="0"/>
              <a:t>Used for the following:</a:t>
            </a:r>
          </a:p>
          <a:p>
            <a:pPr lvl="1"/>
            <a:r>
              <a:rPr lang="en-US" dirty="0" smtClean="0"/>
              <a:t>Refine recommendations</a:t>
            </a:r>
          </a:p>
          <a:p>
            <a:pPr lvl="1"/>
            <a:r>
              <a:rPr lang="en-US" dirty="0" smtClean="0"/>
              <a:t>Simulate water quality</a:t>
            </a:r>
          </a:p>
          <a:p>
            <a:pPr lvl="1"/>
            <a:r>
              <a:rPr lang="en-US" dirty="0" smtClean="0"/>
              <a:t>Improve planning and operation</a:t>
            </a:r>
          </a:p>
          <a:p>
            <a:pPr marL="0" indent="0">
              <a:buNone/>
            </a:pPr>
            <a:endParaRPr lang="en-US" dirty="0"/>
          </a:p>
        </p:txBody>
      </p:sp>
    </p:spTree>
    <p:extLst>
      <p:ext uri="{BB962C8B-B14F-4D97-AF65-F5344CB8AC3E}">
        <p14:creationId xmlns:p14="http://schemas.microsoft.com/office/powerpoint/2010/main" val="384356581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Controls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8565063"/>
              </p:ext>
            </p:extLst>
          </p:nvPr>
        </p:nvGraphicFramePr>
        <p:xfrm>
          <a:off x="762000" y="1597025"/>
          <a:ext cx="8077200" cy="175260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r>
                        <a:rPr lang="en-US" dirty="0" smtClean="0"/>
                        <a:t>Pump</a:t>
                      </a:r>
                      <a:endParaRPr lang="en-US" dirty="0"/>
                    </a:p>
                  </a:txBody>
                  <a:tcPr/>
                </a:tc>
                <a:tc>
                  <a:txBody>
                    <a:bodyPr/>
                    <a:lstStyle/>
                    <a:p>
                      <a:pPr algn="ctr"/>
                      <a:r>
                        <a:rPr lang="en-US" dirty="0" smtClean="0"/>
                        <a:t>Water Level</a:t>
                      </a:r>
                    </a:p>
                    <a:p>
                      <a:pPr algn="ctr"/>
                      <a:r>
                        <a:rPr lang="en-US" dirty="0" smtClean="0"/>
                        <a:t>Pump On (</a:t>
                      </a:r>
                      <a:r>
                        <a:rPr lang="en-US" dirty="0" err="1" smtClean="0"/>
                        <a:t>ft</a:t>
                      </a:r>
                      <a:r>
                        <a:rPr lang="en-US" dirty="0" smtClean="0"/>
                        <a:t>)</a:t>
                      </a:r>
                      <a:endParaRPr lang="en-US" dirty="0"/>
                    </a:p>
                  </a:txBody>
                  <a:tcPr/>
                </a:tc>
                <a:tc>
                  <a:txBody>
                    <a:bodyPr/>
                    <a:lstStyle/>
                    <a:p>
                      <a:pPr algn="ctr"/>
                      <a:r>
                        <a:rPr lang="en-US" dirty="0" smtClean="0"/>
                        <a:t>Water</a:t>
                      </a:r>
                      <a:r>
                        <a:rPr lang="en-US" baseline="0" dirty="0" smtClean="0"/>
                        <a:t> Level</a:t>
                      </a:r>
                    </a:p>
                    <a:p>
                      <a:pPr algn="ctr"/>
                      <a:r>
                        <a:rPr lang="en-US" baseline="0" dirty="0" smtClean="0"/>
                        <a:t>Pump Off (</a:t>
                      </a:r>
                      <a:r>
                        <a:rPr lang="en-US" baseline="0" dirty="0" err="1" smtClean="0"/>
                        <a:t>ft</a:t>
                      </a:r>
                      <a:r>
                        <a:rPr lang="en-US" baseline="0" dirty="0" smtClean="0"/>
                        <a:t>)</a:t>
                      </a:r>
                      <a:endParaRPr lang="en-US" dirty="0"/>
                    </a:p>
                  </a:txBody>
                  <a:tcPr/>
                </a:tc>
              </a:tr>
              <a:tr h="370840">
                <a:tc>
                  <a:txBody>
                    <a:bodyPr/>
                    <a:lstStyle/>
                    <a:p>
                      <a:r>
                        <a:rPr lang="en-US" dirty="0" smtClean="0"/>
                        <a:t>Pump</a:t>
                      </a:r>
                      <a:r>
                        <a:rPr lang="en-US" baseline="0" dirty="0" smtClean="0"/>
                        <a:t> No. 1</a:t>
                      </a:r>
                      <a:endParaRPr lang="en-US" dirty="0"/>
                    </a:p>
                  </a:txBody>
                  <a:tcPr/>
                </a:tc>
                <a:tc>
                  <a:txBody>
                    <a:bodyPr/>
                    <a:lstStyle/>
                    <a:p>
                      <a:pPr algn="ctr"/>
                      <a:r>
                        <a:rPr lang="en-US" dirty="0" smtClean="0"/>
                        <a:t>30</a:t>
                      </a:r>
                      <a:endParaRPr lang="en-US" dirty="0"/>
                    </a:p>
                  </a:txBody>
                  <a:tcPr/>
                </a:tc>
                <a:tc>
                  <a:txBody>
                    <a:bodyPr/>
                    <a:lstStyle/>
                    <a:p>
                      <a:pPr algn="ctr"/>
                      <a:r>
                        <a:rPr lang="en-US" dirty="0" smtClean="0"/>
                        <a:t>40</a:t>
                      </a:r>
                      <a:endParaRPr lang="en-US" dirty="0"/>
                    </a:p>
                  </a:txBody>
                  <a:tcPr/>
                </a:tc>
              </a:tr>
              <a:tr h="370840">
                <a:tc>
                  <a:txBody>
                    <a:bodyPr/>
                    <a:lstStyle/>
                    <a:p>
                      <a:r>
                        <a:rPr lang="en-US" dirty="0" smtClean="0"/>
                        <a:t>Pump</a:t>
                      </a:r>
                      <a:r>
                        <a:rPr lang="en-US" baseline="0" dirty="0" smtClean="0"/>
                        <a:t> No. 2</a:t>
                      </a:r>
                      <a:endParaRPr lang="en-US" dirty="0"/>
                    </a:p>
                  </a:txBody>
                  <a:tcPr/>
                </a:tc>
                <a:tc>
                  <a:txBody>
                    <a:bodyPr/>
                    <a:lstStyle/>
                    <a:p>
                      <a:pPr algn="ctr"/>
                      <a:r>
                        <a:rPr lang="en-US" dirty="0" smtClean="0"/>
                        <a:t>27</a:t>
                      </a:r>
                      <a:endParaRPr lang="en-US" dirty="0"/>
                    </a:p>
                  </a:txBody>
                  <a:tcPr/>
                </a:tc>
                <a:tc>
                  <a:txBody>
                    <a:bodyPr/>
                    <a:lstStyle/>
                    <a:p>
                      <a:pPr algn="ctr"/>
                      <a:r>
                        <a:rPr lang="en-US" dirty="0" smtClean="0"/>
                        <a:t>37</a:t>
                      </a:r>
                      <a:endParaRPr lang="en-US" dirty="0"/>
                    </a:p>
                  </a:txBody>
                  <a:tcPr/>
                </a:tc>
              </a:tr>
              <a:tr h="370840">
                <a:tc>
                  <a:txBody>
                    <a:bodyPr/>
                    <a:lstStyle/>
                    <a:p>
                      <a:r>
                        <a:rPr lang="en-US" dirty="0" smtClean="0"/>
                        <a:t>Pump No. 3</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581376012"/>
              </p:ext>
            </p:extLst>
          </p:nvPr>
        </p:nvGraphicFramePr>
        <p:xfrm>
          <a:off x="762000" y="3886200"/>
          <a:ext cx="8077200" cy="111252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r>
                        <a:rPr lang="en-US" dirty="0" smtClean="0"/>
                        <a:t>Pump</a:t>
                      </a:r>
                      <a:endParaRPr lang="en-US" dirty="0"/>
                    </a:p>
                  </a:txBody>
                  <a:tcPr/>
                </a:tc>
                <a:tc>
                  <a:txBody>
                    <a:bodyPr/>
                    <a:lstStyle/>
                    <a:p>
                      <a:pPr algn="ctr"/>
                      <a:r>
                        <a:rPr lang="en-US" dirty="0" smtClean="0"/>
                        <a:t>Time Pump On</a:t>
                      </a:r>
                      <a:endParaRPr lang="en-US" dirty="0"/>
                    </a:p>
                  </a:txBody>
                  <a:tcPr/>
                </a:tc>
                <a:tc>
                  <a:txBody>
                    <a:bodyPr/>
                    <a:lstStyle/>
                    <a:p>
                      <a:pPr algn="ctr"/>
                      <a:r>
                        <a:rPr lang="en-US" dirty="0" smtClean="0"/>
                        <a:t>Time Pump Off</a:t>
                      </a:r>
                      <a:endParaRPr lang="en-US" dirty="0"/>
                    </a:p>
                  </a:txBody>
                  <a:tcPr/>
                </a:tc>
              </a:tr>
              <a:tr h="370840">
                <a:tc>
                  <a:txBody>
                    <a:bodyPr/>
                    <a:lstStyle/>
                    <a:p>
                      <a:r>
                        <a:rPr lang="en-US" dirty="0" smtClean="0"/>
                        <a:t>Well No. 1</a:t>
                      </a:r>
                      <a:endParaRPr lang="en-US" dirty="0"/>
                    </a:p>
                  </a:txBody>
                  <a:tcPr/>
                </a:tc>
                <a:tc>
                  <a:txBody>
                    <a:bodyPr/>
                    <a:lstStyle/>
                    <a:p>
                      <a:pPr algn="ctr"/>
                      <a:r>
                        <a:rPr lang="en-US" dirty="0" smtClean="0"/>
                        <a:t>7:00</a:t>
                      </a:r>
                      <a:r>
                        <a:rPr lang="en-US" baseline="0" dirty="0" smtClean="0"/>
                        <a:t> am</a:t>
                      </a:r>
                      <a:endParaRPr lang="en-US" dirty="0"/>
                    </a:p>
                  </a:txBody>
                  <a:tcPr/>
                </a:tc>
                <a:tc>
                  <a:txBody>
                    <a:bodyPr/>
                    <a:lstStyle/>
                    <a:p>
                      <a:pPr algn="ctr"/>
                      <a:r>
                        <a:rPr lang="en-US" dirty="0" smtClean="0"/>
                        <a:t>10:00 am</a:t>
                      </a:r>
                    </a:p>
                  </a:txBody>
                  <a:tcPr/>
                </a:tc>
              </a:tr>
              <a:tr h="370840">
                <a:tc>
                  <a:txBody>
                    <a:bodyPr/>
                    <a:lstStyle/>
                    <a:p>
                      <a:r>
                        <a:rPr lang="en-US" dirty="0" smtClean="0"/>
                        <a:t>Well No. 2</a:t>
                      </a:r>
                      <a:endParaRPr lang="en-US" dirty="0"/>
                    </a:p>
                  </a:txBody>
                  <a:tcPr/>
                </a:tc>
                <a:tc>
                  <a:txBody>
                    <a:bodyPr/>
                    <a:lstStyle/>
                    <a:p>
                      <a:pPr algn="ctr"/>
                      <a:r>
                        <a:rPr lang="en-US" dirty="0" smtClean="0"/>
                        <a:t>7:00 pm</a:t>
                      </a:r>
                      <a:endParaRPr lang="en-US" dirty="0"/>
                    </a:p>
                  </a:txBody>
                  <a:tcPr/>
                </a:tc>
                <a:tc>
                  <a:txBody>
                    <a:bodyPr/>
                    <a:lstStyle/>
                    <a:p>
                      <a:pPr algn="ctr"/>
                      <a:r>
                        <a:rPr lang="en-US" dirty="0" smtClean="0"/>
                        <a:t>7:00 am</a:t>
                      </a:r>
                      <a:endParaRPr lang="en-US" dirty="0"/>
                    </a:p>
                  </a:txBody>
                  <a:tcPr/>
                </a:tc>
              </a:tr>
            </a:tbl>
          </a:graphicData>
        </a:graphic>
      </p:graphicFrame>
    </p:spTree>
    <p:extLst>
      <p:ext uri="{BB962C8B-B14F-4D97-AF65-F5344CB8AC3E}">
        <p14:creationId xmlns:p14="http://schemas.microsoft.com/office/powerpoint/2010/main" val="24845407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Patterns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3556521"/>
              </p:ext>
            </p:extLst>
          </p:nvPr>
        </p:nvGraphicFramePr>
        <p:xfrm>
          <a:off x="762000" y="1597025"/>
          <a:ext cx="8077200" cy="4651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69251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 Verification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6202161"/>
              </p:ext>
            </p:extLst>
          </p:nvPr>
        </p:nvGraphicFramePr>
        <p:xfrm>
          <a:off x="762000" y="1597025"/>
          <a:ext cx="8077200" cy="457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8834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Modeling</a:t>
            </a:r>
            <a:endParaRPr lang="en-US" dirty="0"/>
          </a:p>
        </p:txBody>
      </p:sp>
      <p:sp>
        <p:nvSpPr>
          <p:cNvPr id="3" name="Content Placeholder 2"/>
          <p:cNvSpPr>
            <a:spLocks noGrp="1"/>
          </p:cNvSpPr>
          <p:nvPr>
            <p:ph idx="1"/>
          </p:nvPr>
        </p:nvSpPr>
        <p:spPr/>
        <p:txBody>
          <a:bodyPr>
            <a:normAutofit lnSpcReduction="10000"/>
          </a:bodyPr>
          <a:lstStyle/>
          <a:p>
            <a:r>
              <a:rPr lang="en-US" dirty="0" smtClean="0"/>
              <a:t>Constituent Tracking</a:t>
            </a:r>
          </a:p>
          <a:p>
            <a:pPr lvl="1"/>
            <a:r>
              <a:rPr lang="en-US" dirty="0" smtClean="0"/>
              <a:t>Tracks contamination from a particular source</a:t>
            </a:r>
          </a:p>
          <a:p>
            <a:pPr lvl="1"/>
            <a:r>
              <a:rPr lang="en-US" dirty="0" smtClean="0"/>
              <a:t>Predicts areas of influence and affected customers</a:t>
            </a:r>
          </a:p>
          <a:p>
            <a:endParaRPr lang="en-US" dirty="0" smtClean="0"/>
          </a:p>
          <a:p>
            <a:r>
              <a:rPr lang="en-US" dirty="0" smtClean="0"/>
              <a:t>Chlorine Levels</a:t>
            </a:r>
          </a:p>
          <a:p>
            <a:pPr lvl="1"/>
            <a:r>
              <a:rPr lang="en-US" dirty="0" smtClean="0"/>
              <a:t>Predicts chlorine levels in distribution system</a:t>
            </a:r>
          </a:p>
          <a:p>
            <a:pPr lvl="1"/>
            <a:r>
              <a:rPr lang="en-US" dirty="0" smtClean="0"/>
              <a:t>Considers decay rate from source water and decay from pipe walls</a:t>
            </a:r>
          </a:p>
          <a:p>
            <a:pPr lvl="1"/>
            <a:endParaRPr lang="en-US" dirty="0"/>
          </a:p>
        </p:txBody>
      </p:sp>
    </p:spTree>
    <p:extLst>
      <p:ext uri="{BB962C8B-B14F-4D97-AF65-F5344CB8AC3E}">
        <p14:creationId xmlns:p14="http://schemas.microsoft.com/office/powerpoint/2010/main" val="337542292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38.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1571</Words>
  <Application>Microsoft Macintosh PowerPoint</Application>
  <PresentationFormat>On-screen Show (4:3)</PresentationFormat>
  <Paragraphs>238</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Training New Employees</vt:lpstr>
      <vt:lpstr>Water Storage Tanks Hydraulic Modeling and Water Quality Considerations</vt:lpstr>
      <vt:lpstr>Outline</vt:lpstr>
      <vt:lpstr>PowerPoint Presentation</vt:lpstr>
      <vt:lpstr>Steady State</vt:lpstr>
      <vt:lpstr>Extended Period Simulations</vt:lpstr>
      <vt:lpstr>Pump Controls</vt:lpstr>
      <vt:lpstr>Demand Patterns</vt:lpstr>
      <vt:lpstr>EPS Verification</vt:lpstr>
      <vt:lpstr>Water Quality Modeling</vt:lpstr>
      <vt:lpstr>Water Age</vt:lpstr>
      <vt:lpstr>PowerPoint Presentation</vt:lpstr>
      <vt:lpstr>PowerPoint Presentation</vt:lpstr>
      <vt:lpstr>Tank Mixing</vt:lpstr>
      <vt:lpstr>Tank Mixing</vt:lpstr>
      <vt:lpstr>Improving Tank Mixing</vt:lpstr>
      <vt:lpstr>Tank Operating Parameters</vt:lpstr>
      <vt:lpstr>Tank Turnover</vt:lpstr>
      <vt:lpstr>PowerPoint Presentation</vt:lpstr>
      <vt:lpstr>PowerPoint Presentation</vt:lpstr>
      <vt:lpstr>Paxton, Massachusetts</vt:lpstr>
      <vt:lpstr>PowerPoint Presentation</vt:lpstr>
      <vt:lpstr>Asnebumskit Tank</vt:lpstr>
      <vt:lpstr>Existing Maple Street Tank</vt:lpstr>
      <vt:lpstr>Maple Street Tank Deficiencies</vt:lpstr>
      <vt:lpstr>Current Estimated Water Age</vt:lpstr>
      <vt:lpstr>PowerPoint Presentation</vt:lpstr>
      <vt:lpstr>Chlorine</vt:lpstr>
      <vt:lpstr>PowerPoint Presentation</vt:lpstr>
      <vt:lpstr>Recommendations and Benefits</vt:lpstr>
      <vt:lpstr>Proposed Maple Street Tank</vt:lpstr>
      <vt:lpstr>Maple Street Tank Water Age</vt:lpstr>
      <vt:lpstr>PowerPoint Presentation</vt:lpstr>
      <vt:lpstr>Schedule</vt:lpstr>
      <vt:lpstr>Questions? contact@tataandhoward.com 800-366-5760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2015-05-22T17:15:15Z</dcterms:modified>
</cp:coreProperties>
</file>